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89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0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87" r:id="rId42"/>
    <p:sldId id="28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5.emf"/><Relationship Id="rId7" Type="http://schemas.openxmlformats.org/officeDocument/2006/relationships/image" Target="../media/image41.emf"/><Relationship Id="rId2" Type="http://schemas.openxmlformats.org/officeDocument/2006/relationships/image" Target="../media/image37.wmf"/><Relationship Id="rId1" Type="http://schemas.openxmlformats.org/officeDocument/2006/relationships/image" Target="../media/image36.emf"/><Relationship Id="rId6" Type="http://schemas.openxmlformats.org/officeDocument/2006/relationships/image" Target="../media/image40.wmf"/><Relationship Id="rId5" Type="http://schemas.openxmlformats.org/officeDocument/2006/relationships/image" Target="../media/image39.emf"/><Relationship Id="rId4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ECA18-DE70-4533-96F2-AE4D3E3C2700}" type="datetimeFigureOut">
              <a:rPr lang="en-US" smtClean="0"/>
              <a:t>02-10-2013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E7534-BF86-4FD5-84F9-5F5FD2199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033F7-ABAD-4D1A-9EE6-4DC44BFD4777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1148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1148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8937DEC5-E273-4983-8ED0-0ED7A1343547}" type="datetime4">
              <a:rPr lang="en-US"/>
              <a:pPr/>
              <a:t>October 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477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Data Mining: Concepts and Techniques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D7144A50-D399-480D-B8D5-DD21F67E7E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87262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02-10-2013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1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4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0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2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5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9.e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e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8.wmf"/><Relationship Id="rId4" Type="http://schemas.openxmlformats.org/officeDocument/2006/relationships/image" Target="../media/image36.e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4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6.bin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3.e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Classification and Clustering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</a:p>
          <a:p>
            <a:endParaRPr lang="en-US" dirty="0"/>
          </a:p>
          <a:p>
            <a:r>
              <a:rPr lang="en-US" dirty="0" smtClean="0"/>
              <a:t>-Shruti B. Yagnik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19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Clustering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52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 – process of grouping the data into classes/clusters, so that objects within a cluster have high similarity in comparison to one another but are very dissimilar to objects in other clusters.</a:t>
            </a:r>
          </a:p>
          <a:p>
            <a:r>
              <a:rPr lang="en-US" dirty="0" smtClean="0"/>
              <a:t>This is based on attributes that describe objects.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11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40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Cluster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Clustering</a:t>
            </a:r>
          </a:p>
          <a:p>
            <a:r>
              <a:rPr lang="en-US" dirty="0" smtClean="0"/>
              <a:t>Cluster</a:t>
            </a:r>
          </a:p>
          <a:p>
            <a:r>
              <a:rPr lang="en-US" dirty="0" smtClean="0"/>
              <a:t>Interclass and </a:t>
            </a:r>
            <a:r>
              <a:rPr lang="en-US" dirty="0" err="1" smtClean="0"/>
              <a:t>Intraclass</a:t>
            </a:r>
            <a:r>
              <a:rPr lang="en-US" dirty="0" smtClean="0"/>
              <a:t> Similarity and Dissimilarity</a:t>
            </a:r>
          </a:p>
          <a:p>
            <a:r>
              <a:rPr lang="en-US" dirty="0" smtClean="0"/>
              <a:t>Costly collection and labeling the target set.</a:t>
            </a:r>
          </a:p>
          <a:p>
            <a:r>
              <a:rPr lang="en-US" dirty="0" smtClean="0"/>
              <a:t>Partition the data into groups and then cluster them.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12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984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What by Cluster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Overall distribution pattern</a:t>
            </a:r>
          </a:p>
          <a:p>
            <a:r>
              <a:rPr lang="en-US" dirty="0" smtClean="0"/>
              <a:t>Dense and sparse regions</a:t>
            </a:r>
          </a:p>
          <a:p>
            <a:r>
              <a:rPr lang="en-US" dirty="0" smtClean="0"/>
              <a:t>Co-relation between objects</a:t>
            </a:r>
          </a:p>
          <a:p>
            <a:r>
              <a:rPr lang="en-US" dirty="0" smtClean="0"/>
              <a:t>Data Segmentation</a:t>
            </a:r>
          </a:p>
          <a:p>
            <a:r>
              <a:rPr lang="en-US" dirty="0" smtClean="0"/>
              <a:t>Outlier Detection</a:t>
            </a:r>
          </a:p>
          <a:p>
            <a:r>
              <a:rPr lang="en-US" dirty="0" smtClean="0"/>
              <a:t>Applications: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Business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Biology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Earth 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Insurance Policy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Document Classification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13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43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What by Cluster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Distance based Cluster analysis.</a:t>
            </a:r>
          </a:p>
          <a:p>
            <a:r>
              <a:rPr lang="en-US" dirty="0" smtClean="0"/>
              <a:t>Example of Unsupervised Learning</a:t>
            </a:r>
          </a:p>
          <a:p>
            <a:r>
              <a:rPr lang="en-US" dirty="0" smtClean="0"/>
              <a:t>Learning by observation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14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463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Requirements of Clustering in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Scalability</a:t>
            </a:r>
          </a:p>
          <a:p>
            <a:r>
              <a:rPr lang="en-US" dirty="0" smtClean="0"/>
              <a:t>Deals with different types of attributes</a:t>
            </a:r>
          </a:p>
          <a:p>
            <a:r>
              <a:rPr lang="en-US" dirty="0" smtClean="0"/>
              <a:t>Discovery of clusters with arbitrary shapes</a:t>
            </a:r>
          </a:p>
          <a:p>
            <a:r>
              <a:rPr lang="en-US" dirty="0" smtClean="0"/>
              <a:t>Minimal requirements for domain knowledge to determine input parameters</a:t>
            </a:r>
          </a:p>
          <a:p>
            <a:r>
              <a:rPr lang="en-US" dirty="0" smtClean="0"/>
              <a:t>Deals with noisy data</a:t>
            </a:r>
          </a:p>
          <a:p>
            <a:r>
              <a:rPr lang="en-US" dirty="0" smtClean="0"/>
              <a:t>Incremental clustering and insensitivity to order of input records</a:t>
            </a:r>
          </a:p>
          <a:p>
            <a:r>
              <a:rPr lang="en-US" dirty="0" smtClean="0"/>
              <a:t>High dimensionality</a:t>
            </a:r>
          </a:p>
          <a:p>
            <a:r>
              <a:rPr lang="en-US" dirty="0" smtClean="0"/>
              <a:t>Constraint based Clustering</a:t>
            </a:r>
          </a:p>
          <a:p>
            <a:r>
              <a:rPr lang="en-US" dirty="0" smtClean="0"/>
              <a:t>Interpretability and Usability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15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82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Data in Cluster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set contains n objects and represents persons, houses, documents, countries etc.</a:t>
            </a:r>
          </a:p>
          <a:p>
            <a:r>
              <a:rPr lang="en-US" dirty="0" smtClean="0"/>
              <a:t>Has two data structures</a:t>
            </a:r>
          </a:p>
          <a:p>
            <a:pPr lvl="1"/>
            <a:r>
              <a:rPr lang="en-US" dirty="0" smtClean="0"/>
              <a:t>Data Matrix (object-by-variable)</a:t>
            </a:r>
          </a:p>
          <a:p>
            <a:pPr marL="914400" lvl="2" indent="0">
              <a:buNone/>
            </a:pPr>
            <a:r>
              <a:rPr lang="en-US" dirty="0" smtClean="0"/>
              <a:t>N objects and </a:t>
            </a:r>
            <a:r>
              <a:rPr lang="en-US" dirty="0"/>
              <a:t>P</a:t>
            </a:r>
            <a:r>
              <a:rPr lang="en-US" dirty="0" smtClean="0"/>
              <a:t> variables.</a:t>
            </a:r>
          </a:p>
          <a:p>
            <a:pPr marL="914400" lvl="2" indent="0">
              <a:buNone/>
            </a:pPr>
            <a:r>
              <a:rPr lang="en-US" dirty="0" smtClean="0"/>
              <a:t>Two </a:t>
            </a:r>
            <a:r>
              <a:rPr lang="en-US" dirty="0"/>
              <a:t>M</a:t>
            </a:r>
            <a:r>
              <a:rPr lang="en-US" dirty="0" smtClean="0"/>
              <a:t>ode Matrix</a:t>
            </a:r>
          </a:p>
          <a:p>
            <a:pPr lvl="1"/>
            <a:r>
              <a:rPr lang="en-US" dirty="0" smtClean="0"/>
              <a:t>Dissimilarity Matrix (object-by-object)</a:t>
            </a:r>
          </a:p>
          <a:p>
            <a:pPr marL="914400" lvl="2" indent="0">
              <a:buNone/>
            </a:pPr>
            <a:r>
              <a:rPr lang="en-US" dirty="0" smtClean="0"/>
              <a:t>Proximities are available for all pairs of n objects.</a:t>
            </a:r>
          </a:p>
          <a:p>
            <a:pPr marL="914400" lvl="2" indent="0">
              <a:buNone/>
            </a:pPr>
            <a:r>
              <a:rPr lang="en-US" dirty="0" smtClean="0"/>
              <a:t>One Mode Matrix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16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20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Data in Cluster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Matrix and Dissimilarity Matrix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17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260614"/>
              </p:ext>
            </p:extLst>
          </p:nvPr>
        </p:nvGraphicFramePr>
        <p:xfrm>
          <a:off x="990600" y="2514600"/>
          <a:ext cx="3124200" cy="205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3" imgW="1778000" imgH="1244600" progId="Equation.3">
                  <p:embed/>
                </p:oleObj>
              </mc:Choice>
              <mc:Fallback>
                <p:oleObj name="Equation" r:id="rId3" imgW="1778000" imgH="1244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3124200" cy="205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767846"/>
              </p:ext>
            </p:extLst>
          </p:nvPr>
        </p:nvGraphicFramePr>
        <p:xfrm>
          <a:off x="4343400" y="2514600"/>
          <a:ext cx="3429000" cy="197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5" imgW="1828800" imgH="1143000" progId="Equation.3">
                  <p:embed/>
                </p:oleObj>
              </mc:Choice>
              <mc:Fallback>
                <p:oleObj name="Equation" r:id="rId5" imgW="182880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514600"/>
                        <a:ext cx="3429000" cy="197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149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compute Dissimilarity of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Interval-Scaled Variables</a:t>
            </a:r>
          </a:p>
          <a:p>
            <a:r>
              <a:rPr lang="en-US" dirty="0" smtClean="0"/>
              <a:t>Binary Variables</a:t>
            </a:r>
          </a:p>
          <a:p>
            <a:r>
              <a:rPr lang="en-US" dirty="0" smtClean="0"/>
              <a:t>Categorical, Ordinal and Ratio-Scaled Variables</a:t>
            </a:r>
          </a:p>
          <a:p>
            <a:r>
              <a:rPr lang="en-US" dirty="0" smtClean="0"/>
              <a:t>Variables of Mixed Types</a:t>
            </a:r>
          </a:p>
          <a:p>
            <a:r>
              <a:rPr lang="en-US" dirty="0" smtClean="0"/>
              <a:t>Vector Objects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18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319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492125"/>
            <a:ext cx="7297737" cy="44291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Interval-valued variables</a:t>
            </a:r>
          </a:p>
        </p:txBody>
      </p:sp>
      <p:sp>
        <p:nvSpPr>
          <p:cNvPr id="144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5720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140000"/>
              </a:lnSpc>
            </a:pPr>
            <a:r>
              <a:rPr lang="en-US" sz="2400" dirty="0"/>
              <a:t>Standardize data</a:t>
            </a:r>
          </a:p>
          <a:p>
            <a:pPr lvl="1">
              <a:lnSpc>
                <a:spcPct val="140000"/>
              </a:lnSpc>
            </a:pPr>
            <a:r>
              <a:rPr lang="en-US" sz="2400" dirty="0"/>
              <a:t>Calculate the mean absolute deviation:</a:t>
            </a:r>
          </a:p>
          <a:p>
            <a:pPr>
              <a:lnSpc>
                <a:spcPct val="140000"/>
              </a:lnSpc>
            </a:pPr>
            <a:endParaRPr lang="en-US" sz="2400" dirty="0"/>
          </a:p>
          <a:p>
            <a:pPr lvl="1">
              <a:lnSpc>
                <a:spcPct val="140000"/>
              </a:lnSpc>
              <a:buFont typeface="Wingdings" pitchFamily="2" charset="2"/>
              <a:buNone/>
            </a:pPr>
            <a:r>
              <a:rPr lang="en-US" sz="2400" dirty="0"/>
              <a:t>where</a:t>
            </a:r>
          </a:p>
          <a:p>
            <a:pPr lvl="1">
              <a:lnSpc>
                <a:spcPct val="140000"/>
              </a:lnSpc>
            </a:pPr>
            <a:r>
              <a:rPr lang="en-US" sz="2400" dirty="0"/>
              <a:t>Calculate the standardized measurement (</a:t>
            </a:r>
            <a:r>
              <a:rPr lang="en-US" sz="2400" i="1" dirty="0"/>
              <a:t>z-score</a:t>
            </a:r>
            <a:r>
              <a:rPr lang="en-US" sz="2400" dirty="0"/>
              <a:t>)</a:t>
            </a:r>
          </a:p>
          <a:p>
            <a:pPr>
              <a:lnSpc>
                <a:spcPct val="140000"/>
              </a:lnSpc>
            </a:pPr>
            <a:endParaRPr lang="en-US" sz="2400" dirty="0"/>
          </a:p>
          <a:p>
            <a:pPr>
              <a:lnSpc>
                <a:spcPct val="140000"/>
              </a:lnSpc>
            </a:pPr>
            <a:r>
              <a:rPr lang="en-US" sz="2400" dirty="0"/>
              <a:t>Using mean absolute deviation is more robust than using standard deviation </a:t>
            </a:r>
          </a:p>
          <a:p>
            <a:pPr>
              <a:lnSpc>
                <a:spcPct val="140000"/>
              </a:lnSpc>
              <a:buFont typeface="Wingdings" pitchFamily="2" charset="2"/>
              <a:buNone/>
            </a:pPr>
            <a:endParaRPr lang="en-US" sz="2400" dirty="0"/>
          </a:p>
        </p:txBody>
      </p:sp>
      <p:graphicFrame>
        <p:nvGraphicFramePr>
          <p:cNvPr id="1445892" name="Object 4"/>
          <p:cNvGraphicFramePr>
            <a:graphicFrameLocks noChangeAspect="1"/>
          </p:cNvGraphicFramePr>
          <p:nvPr/>
        </p:nvGraphicFramePr>
        <p:xfrm>
          <a:off x="2438400" y="3505200"/>
          <a:ext cx="2451100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Equation" r:id="rId3" imgW="2450880" imgH="431640" progId="Equation.3">
                  <p:embed/>
                </p:oleObj>
              </mc:Choice>
              <mc:Fallback>
                <p:oleObj name="Equation" r:id="rId3" imgW="2450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2451100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5893" name="Object 5"/>
          <p:cNvGraphicFramePr>
            <a:graphicFrameLocks noChangeAspect="1"/>
          </p:cNvGraphicFramePr>
          <p:nvPr/>
        </p:nvGraphicFramePr>
        <p:xfrm>
          <a:off x="2057400" y="2743200"/>
          <a:ext cx="43434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Equation" r:id="rId5" imgW="4343400" imgH="406080" progId="Equation.3">
                  <p:embed/>
                </p:oleObj>
              </mc:Choice>
              <mc:Fallback>
                <p:oleObj name="Equation" r:id="rId5" imgW="434340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743200"/>
                        <a:ext cx="43434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5894" name="Object 6"/>
          <p:cNvGraphicFramePr>
            <a:graphicFrameLocks noChangeAspect="1"/>
          </p:cNvGraphicFramePr>
          <p:nvPr/>
        </p:nvGraphicFramePr>
        <p:xfrm>
          <a:off x="3429000" y="4572000"/>
          <a:ext cx="14097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Equation" r:id="rId7" imgW="1409400" imgH="660240" progId="Equation.3">
                  <p:embed/>
                </p:oleObj>
              </mc:Choice>
              <mc:Fallback>
                <p:oleObj name="Equation" r:id="rId7" imgW="14094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572000"/>
                        <a:ext cx="14097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80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Classification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3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15200" cy="1066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Similarity and Dissimilarity Between Objects</a:t>
            </a:r>
          </a:p>
        </p:txBody>
      </p:sp>
      <p:sp>
        <p:nvSpPr>
          <p:cNvPr id="144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u="sng"/>
              <a:t>Distances</a:t>
            </a:r>
            <a:r>
              <a:rPr lang="en-US" sz="2400"/>
              <a:t> are normally used to measure the </a:t>
            </a:r>
            <a:r>
              <a:rPr lang="en-US" sz="2400" u="sng"/>
              <a:t>similarity</a:t>
            </a:r>
            <a:r>
              <a:rPr lang="en-US" sz="2400"/>
              <a:t> or </a:t>
            </a:r>
            <a:r>
              <a:rPr lang="en-US" sz="2400" u="sng"/>
              <a:t>dissimilarity</a:t>
            </a:r>
            <a:r>
              <a:rPr lang="en-US" sz="2400"/>
              <a:t> between two data objects</a:t>
            </a:r>
          </a:p>
          <a:p>
            <a:pPr>
              <a:lnSpc>
                <a:spcPct val="120000"/>
              </a:lnSpc>
            </a:pPr>
            <a:r>
              <a:rPr lang="en-US" sz="2400"/>
              <a:t>Some popular ones include: </a:t>
            </a:r>
            <a:r>
              <a:rPr lang="en-US" sz="2400" i="1"/>
              <a:t>Minkowski distance</a:t>
            </a:r>
            <a:r>
              <a:rPr lang="en-US" sz="2400"/>
              <a:t>:</a:t>
            </a:r>
          </a:p>
          <a:p>
            <a:pPr>
              <a:lnSpc>
                <a:spcPct val="120000"/>
              </a:lnSpc>
            </a:pPr>
            <a:endParaRPr lang="en-US" sz="2400"/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r>
              <a:rPr lang="en-US" sz="2400"/>
              <a:t>where  </a:t>
            </a:r>
            <a:r>
              <a:rPr lang="en-US" sz="2400" i="1"/>
              <a:t>i</a:t>
            </a:r>
            <a:r>
              <a:rPr lang="en-US" sz="2400"/>
              <a:t> = (</a:t>
            </a:r>
            <a:r>
              <a:rPr lang="en-US" sz="2400" i="1"/>
              <a:t>x</a:t>
            </a:r>
            <a:r>
              <a:rPr lang="en-US" sz="2400" baseline="-25000"/>
              <a:t>i1</a:t>
            </a:r>
            <a:r>
              <a:rPr lang="en-US" sz="2400"/>
              <a:t>, </a:t>
            </a:r>
            <a:r>
              <a:rPr lang="en-US" sz="2400" i="1"/>
              <a:t>x</a:t>
            </a:r>
            <a:r>
              <a:rPr lang="en-US" sz="2400" baseline="-25000"/>
              <a:t>i2</a:t>
            </a:r>
            <a:r>
              <a:rPr lang="en-US" sz="2400"/>
              <a:t>, …, </a:t>
            </a:r>
            <a:r>
              <a:rPr lang="en-US" sz="2400" i="1"/>
              <a:t>x</a:t>
            </a:r>
            <a:r>
              <a:rPr lang="en-US" sz="2400" baseline="-25000"/>
              <a:t>ip</a:t>
            </a:r>
            <a:r>
              <a:rPr lang="en-US" sz="2400"/>
              <a:t>) and</a:t>
            </a:r>
            <a:r>
              <a:rPr lang="en-US" sz="2400" i="1"/>
              <a:t> j</a:t>
            </a:r>
            <a:r>
              <a:rPr lang="en-US" sz="2400"/>
              <a:t> = (</a:t>
            </a:r>
            <a:r>
              <a:rPr lang="en-US" sz="2400" i="1"/>
              <a:t>x</a:t>
            </a:r>
            <a:r>
              <a:rPr lang="en-US" sz="2400" baseline="-25000"/>
              <a:t>j1</a:t>
            </a:r>
            <a:r>
              <a:rPr lang="en-US" sz="2400"/>
              <a:t>, </a:t>
            </a:r>
            <a:r>
              <a:rPr lang="en-US" sz="2400" i="1"/>
              <a:t>x</a:t>
            </a:r>
            <a:r>
              <a:rPr lang="en-US" sz="2400" baseline="-25000"/>
              <a:t>j2</a:t>
            </a:r>
            <a:r>
              <a:rPr lang="en-US" sz="2400"/>
              <a:t>, …, </a:t>
            </a:r>
            <a:r>
              <a:rPr lang="en-US" sz="2400" i="1"/>
              <a:t>x</a:t>
            </a:r>
            <a:r>
              <a:rPr lang="en-US" sz="2400" baseline="-25000"/>
              <a:t>jp</a:t>
            </a:r>
            <a:r>
              <a:rPr lang="en-US" sz="2400"/>
              <a:t>) are two </a:t>
            </a:r>
            <a:r>
              <a:rPr lang="en-US" sz="2400" i="1"/>
              <a:t>p</a:t>
            </a:r>
            <a:r>
              <a:rPr lang="en-US" sz="2400"/>
              <a:t>-dimensional data objects, and </a:t>
            </a:r>
            <a:r>
              <a:rPr lang="en-US" sz="2400" i="1"/>
              <a:t>q</a:t>
            </a:r>
            <a:r>
              <a:rPr lang="en-US" sz="2400"/>
              <a:t> is a positive integer</a:t>
            </a:r>
          </a:p>
          <a:p>
            <a:pPr>
              <a:lnSpc>
                <a:spcPct val="120000"/>
              </a:lnSpc>
            </a:pPr>
            <a:r>
              <a:rPr lang="en-US" sz="2400"/>
              <a:t>If </a:t>
            </a:r>
            <a:r>
              <a:rPr lang="en-US" sz="2400" i="1"/>
              <a:t>q</a:t>
            </a:r>
            <a:r>
              <a:rPr lang="en-US" sz="2400"/>
              <a:t> = </a:t>
            </a:r>
            <a:r>
              <a:rPr lang="en-US" sz="2400" i="1"/>
              <a:t>1</a:t>
            </a:r>
            <a:r>
              <a:rPr lang="en-US" sz="2400"/>
              <a:t>, </a:t>
            </a:r>
            <a:r>
              <a:rPr lang="en-US" sz="2400" i="1"/>
              <a:t>d</a:t>
            </a:r>
            <a:r>
              <a:rPr lang="en-US" sz="2400"/>
              <a:t> is Manhattan distance</a:t>
            </a:r>
            <a:endParaRPr lang="en-US" sz="2400" i="1"/>
          </a:p>
          <a:p>
            <a:pPr>
              <a:lnSpc>
                <a:spcPct val="120000"/>
              </a:lnSpc>
            </a:pPr>
            <a:endParaRPr lang="en-US" sz="2400" i="1"/>
          </a:p>
          <a:p>
            <a:pPr lvl="1">
              <a:lnSpc>
                <a:spcPct val="120000"/>
              </a:lnSpc>
              <a:buFont typeface="Wingdings" pitchFamily="2" charset="2"/>
              <a:buNone/>
            </a:pPr>
            <a:endParaRPr lang="en-US" sz="2400"/>
          </a:p>
        </p:txBody>
      </p:sp>
      <p:graphicFrame>
        <p:nvGraphicFramePr>
          <p:cNvPr id="1446916" name="Object 4"/>
          <p:cNvGraphicFramePr>
            <a:graphicFrameLocks noChangeAspect="1"/>
          </p:cNvGraphicFramePr>
          <p:nvPr/>
        </p:nvGraphicFramePr>
        <p:xfrm>
          <a:off x="1905000" y="3124200"/>
          <a:ext cx="5181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quation" r:id="rId3" imgW="5181480" imgH="596880" progId="Equation.3">
                  <p:embed/>
                </p:oleObj>
              </mc:Choice>
              <mc:Fallback>
                <p:oleObj name="Equation" r:id="rId3" imgW="51814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124200"/>
                        <a:ext cx="5181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6917" name="Object 5"/>
          <p:cNvGraphicFramePr>
            <a:graphicFrameLocks noChangeAspect="1"/>
          </p:cNvGraphicFramePr>
          <p:nvPr/>
        </p:nvGraphicFramePr>
        <p:xfrm>
          <a:off x="2514600" y="5562600"/>
          <a:ext cx="45212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5" imgW="4292280" imgH="431640" progId="Equation.3">
                  <p:embed/>
                </p:oleObj>
              </mc:Choice>
              <mc:Fallback>
                <p:oleObj name="Equation" r:id="rId5" imgW="4292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62600"/>
                        <a:ext cx="45212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310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7391400" cy="990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Similarity and Dissimilarity Between Objects (Cont.)</a:t>
            </a:r>
          </a:p>
        </p:txBody>
      </p:sp>
      <p:sp>
        <p:nvSpPr>
          <p:cNvPr id="144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953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i="1"/>
              <a:t>If q</a:t>
            </a:r>
            <a:r>
              <a:rPr lang="en-US" sz="2400"/>
              <a:t> = </a:t>
            </a:r>
            <a:r>
              <a:rPr lang="en-US" sz="2400" i="1"/>
              <a:t>2</a:t>
            </a:r>
            <a:r>
              <a:rPr lang="en-US" sz="2400"/>
              <a:t>,</a:t>
            </a:r>
            <a:r>
              <a:rPr lang="en-US" sz="2400" i="1"/>
              <a:t> d </a:t>
            </a:r>
            <a:r>
              <a:rPr lang="en-US" sz="2400"/>
              <a:t>is Euclidean distance:</a:t>
            </a:r>
          </a:p>
          <a:p>
            <a:pPr>
              <a:lnSpc>
                <a:spcPct val="110000"/>
              </a:lnSpc>
            </a:pPr>
            <a:endParaRPr lang="en-US" sz="2400"/>
          </a:p>
          <a:p>
            <a:pPr lvl="1">
              <a:lnSpc>
                <a:spcPct val="110000"/>
              </a:lnSpc>
            </a:pPr>
            <a:r>
              <a:rPr lang="en-US" sz="2400"/>
              <a:t>Properties</a:t>
            </a:r>
          </a:p>
          <a:p>
            <a:pPr lvl="2">
              <a:lnSpc>
                <a:spcPct val="110000"/>
              </a:lnSpc>
            </a:pPr>
            <a:r>
              <a:rPr lang="en-US" i="1"/>
              <a:t>d(i,j)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 0</a:t>
            </a:r>
            <a:endParaRPr lang="en-US"/>
          </a:p>
          <a:p>
            <a:pPr lvl="2">
              <a:lnSpc>
                <a:spcPct val="110000"/>
              </a:lnSpc>
            </a:pPr>
            <a:r>
              <a:rPr lang="en-US" i="1"/>
              <a:t>d(i,i)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= 0</a:t>
            </a:r>
            <a:endParaRPr lang="en-US"/>
          </a:p>
          <a:p>
            <a:pPr lvl="2">
              <a:lnSpc>
                <a:spcPct val="110000"/>
              </a:lnSpc>
            </a:pPr>
            <a:r>
              <a:rPr lang="en-US" i="1"/>
              <a:t>d(i,j)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= </a:t>
            </a:r>
            <a:r>
              <a:rPr lang="en-US" i="1"/>
              <a:t>d(j,i)</a:t>
            </a:r>
            <a:endParaRPr lang="en-US"/>
          </a:p>
          <a:p>
            <a:pPr lvl="2">
              <a:lnSpc>
                <a:spcPct val="110000"/>
              </a:lnSpc>
            </a:pPr>
            <a:r>
              <a:rPr lang="en-US" i="1"/>
              <a:t>d(i,j)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 </a:t>
            </a:r>
            <a:r>
              <a:rPr lang="en-US" i="1"/>
              <a:t>d(i,k)</a:t>
            </a:r>
            <a:r>
              <a:rPr lang="en-US"/>
              <a:t> </a:t>
            </a:r>
            <a:r>
              <a:rPr lang="en-US">
                <a:sym typeface="Symbol" pitchFamily="18" charset="2"/>
              </a:rPr>
              <a:t>+ </a:t>
            </a:r>
            <a:r>
              <a:rPr lang="en-US" i="1"/>
              <a:t>d(k,j)</a:t>
            </a:r>
            <a:endParaRPr lang="en-US">
              <a:sym typeface="Symbol" pitchFamily="18" charset="2"/>
            </a:endParaRPr>
          </a:p>
          <a:p>
            <a:pPr>
              <a:lnSpc>
                <a:spcPct val="110000"/>
              </a:lnSpc>
            </a:pPr>
            <a:r>
              <a:rPr lang="en-US" sz="2400"/>
              <a:t>Also, one can use weighted distance, parametric Pearson product moment correlation, or other disimilarity measures</a:t>
            </a:r>
          </a:p>
        </p:txBody>
      </p:sp>
      <p:graphicFrame>
        <p:nvGraphicFramePr>
          <p:cNvPr id="1447940" name="Object 4"/>
          <p:cNvGraphicFramePr>
            <a:graphicFrameLocks noChangeAspect="1"/>
          </p:cNvGraphicFramePr>
          <p:nvPr/>
        </p:nvGraphicFramePr>
        <p:xfrm>
          <a:off x="1981200" y="2133600"/>
          <a:ext cx="5170488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3" imgW="5168880" imgH="583920" progId="Equation.3">
                  <p:embed/>
                </p:oleObj>
              </mc:Choice>
              <mc:Fallback>
                <p:oleObj name="Equation" r:id="rId3" imgW="516888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33600"/>
                        <a:ext cx="5170488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458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96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Binary Variables</a:t>
            </a:r>
          </a:p>
        </p:txBody>
      </p:sp>
      <p:sp>
        <p:nvSpPr>
          <p:cNvPr id="1448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572000" cy="51054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/>
              <a:t>A contingency table for binary data</a:t>
            </a:r>
          </a:p>
          <a:p>
            <a:pPr>
              <a:lnSpc>
                <a:spcPct val="13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130000"/>
              </a:lnSpc>
            </a:pPr>
            <a:r>
              <a:rPr lang="en-US" sz="2400"/>
              <a:t>Distance measure for symmetric binary variables: </a:t>
            </a:r>
          </a:p>
          <a:p>
            <a:pPr>
              <a:lnSpc>
                <a:spcPct val="130000"/>
              </a:lnSpc>
            </a:pPr>
            <a:r>
              <a:rPr lang="en-US" sz="2400"/>
              <a:t>Distance measure for asymmetric binary variables: </a:t>
            </a:r>
          </a:p>
          <a:p>
            <a:pPr>
              <a:lnSpc>
                <a:spcPct val="130000"/>
              </a:lnSpc>
            </a:pPr>
            <a:r>
              <a:rPr lang="en-US" sz="2400"/>
              <a:t>Jaccard coefficient (</a:t>
            </a:r>
            <a:r>
              <a:rPr lang="en-US" sz="2400" i="1">
                <a:solidFill>
                  <a:schemeClr val="hlink"/>
                </a:solidFill>
              </a:rPr>
              <a:t>similarity</a:t>
            </a:r>
            <a:r>
              <a:rPr lang="en-US" sz="2400"/>
              <a:t> measure for </a:t>
            </a:r>
            <a:r>
              <a:rPr lang="en-US" sz="2400" i="1"/>
              <a:t>asymmetric </a:t>
            </a:r>
            <a:r>
              <a:rPr lang="en-US" sz="2400"/>
              <a:t>binary variables): </a:t>
            </a:r>
          </a:p>
        </p:txBody>
      </p:sp>
      <p:graphicFrame>
        <p:nvGraphicFramePr>
          <p:cNvPr id="1448964" name="Object 4"/>
          <p:cNvGraphicFramePr>
            <a:graphicFrameLocks noChangeAspect="1"/>
          </p:cNvGraphicFramePr>
          <p:nvPr/>
        </p:nvGraphicFramePr>
        <p:xfrm>
          <a:off x="4953000" y="3200400"/>
          <a:ext cx="3810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8" name="Equation" r:id="rId3" imgW="2044440" imgH="482400" progId="Equation.3">
                  <p:embed/>
                </p:oleObj>
              </mc:Choice>
              <mc:Fallback>
                <p:oleObj name="Equation" r:id="rId3" imgW="2044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00400"/>
                        <a:ext cx="38100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8966" name="Object 6"/>
          <p:cNvGraphicFramePr>
            <a:graphicFrameLocks noChangeAspect="1"/>
          </p:cNvGraphicFramePr>
          <p:nvPr/>
        </p:nvGraphicFramePr>
        <p:xfrm>
          <a:off x="5029200" y="4191000"/>
          <a:ext cx="35052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9" name="Equation" r:id="rId5" imgW="1701720" imgH="482400" progId="Equation.3">
                  <p:embed/>
                </p:oleObj>
              </mc:Choice>
              <mc:Fallback>
                <p:oleObj name="Equation" r:id="rId5" imgW="17017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191000"/>
                        <a:ext cx="35052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48972" name="Group 12"/>
          <p:cNvGrpSpPr>
            <a:grpSpLocks/>
          </p:cNvGrpSpPr>
          <p:nvPr/>
        </p:nvGrpSpPr>
        <p:grpSpPr bwMode="auto">
          <a:xfrm>
            <a:off x="4572000" y="852488"/>
            <a:ext cx="4876800" cy="2195512"/>
            <a:chOff x="1200" y="1209"/>
            <a:chExt cx="3072" cy="1383"/>
          </a:xfrm>
        </p:grpSpPr>
        <p:sp>
          <p:nvSpPr>
            <p:cNvPr id="1448967" name="Line 7"/>
            <p:cNvSpPr>
              <a:spLocks noChangeShapeType="1"/>
            </p:cNvSpPr>
            <p:nvPr/>
          </p:nvSpPr>
          <p:spPr bwMode="auto">
            <a:xfrm>
              <a:off x="1200" y="1632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8971" name="Group 11"/>
            <p:cNvGrpSpPr>
              <a:grpSpLocks/>
            </p:cNvGrpSpPr>
            <p:nvPr/>
          </p:nvGrpSpPr>
          <p:grpSpPr bwMode="auto">
            <a:xfrm>
              <a:off x="1248" y="1209"/>
              <a:ext cx="2400" cy="1383"/>
              <a:chOff x="1248" y="1209"/>
              <a:chExt cx="2400" cy="1383"/>
            </a:xfrm>
          </p:grpSpPr>
          <p:graphicFrame>
            <p:nvGraphicFramePr>
              <p:cNvPr id="1448965" name="Object 5"/>
              <p:cNvGraphicFramePr>
                <a:graphicFrameLocks noChangeAspect="1"/>
              </p:cNvGraphicFramePr>
              <p:nvPr/>
            </p:nvGraphicFramePr>
            <p:xfrm>
              <a:off x="1824" y="1440"/>
              <a:ext cx="1824" cy="10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360" name="Equation" r:id="rId7" imgW="2539800" imgH="1447560" progId="Equation.3">
                      <p:embed/>
                    </p:oleObj>
                  </mc:Choice>
                  <mc:Fallback>
                    <p:oleObj name="Equation" r:id="rId7" imgW="2539800" imgH="14475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24" y="1440"/>
                            <a:ext cx="1824" cy="10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48968" name="Line 8"/>
              <p:cNvSpPr>
                <a:spLocks noChangeShapeType="1"/>
              </p:cNvSpPr>
              <p:nvPr/>
            </p:nvSpPr>
            <p:spPr bwMode="auto">
              <a:xfrm>
                <a:off x="2160" y="1344"/>
                <a:ext cx="0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8969" name="Text Box 9"/>
              <p:cNvSpPr txBox="1">
                <a:spLocks noChangeArrowheads="1"/>
              </p:cNvSpPr>
              <p:nvPr/>
            </p:nvSpPr>
            <p:spPr bwMode="auto">
              <a:xfrm>
                <a:off x="1248" y="183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>
                    <a:latin typeface="Times New Roman" pitchFamily="18" charset="0"/>
                  </a:rPr>
                  <a:t>Object </a:t>
                </a:r>
                <a:r>
                  <a:rPr lang="en-US" sz="1800" b="1" i="1">
                    <a:latin typeface="Times New Roman" pitchFamily="18" charset="0"/>
                  </a:rPr>
                  <a:t>i</a:t>
                </a:r>
                <a:endParaRPr lang="en-US" sz="1800" b="1">
                  <a:latin typeface="Times New Roman" pitchFamily="18" charset="0"/>
                </a:endParaRPr>
              </a:p>
            </p:txBody>
          </p:sp>
          <p:sp>
            <p:nvSpPr>
              <p:cNvPr id="1448970" name="Text Box 10"/>
              <p:cNvSpPr txBox="1">
                <a:spLocks noChangeArrowheads="1"/>
              </p:cNvSpPr>
              <p:nvPr/>
            </p:nvSpPr>
            <p:spPr bwMode="auto">
              <a:xfrm>
                <a:off x="2400" y="1209"/>
                <a:ext cx="7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>
                    <a:latin typeface="Times New Roman" pitchFamily="18" charset="0"/>
                  </a:rPr>
                  <a:t>Object  </a:t>
                </a:r>
                <a:r>
                  <a:rPr lang="en-US" sz="1800" b="1" i="1">
                    <a:latin typeface="Times New Roman" pitchFamily="18" charset="0"/>
                  </a:rPr>
                  <a:t>j</a:t>
                </a:r>
              </a:p>
            </p:txBody>
          </p:sp>
        </p:grpSp>
      </p:grpSp>
      <p:graphicFrame>
        <p:nvGraphicFramePr>
          <p:cNvPr id="1448973" name="Object 13"/>
          <p:cNvGraphicFramePr>
            <a:graphicFrameLocks noGrp="1" noChangeAspect="1"/>
          </p:cNvGraphicFramePr>
          <p:nvPr>
            <p:ph sz="half" idx="2"/>
          </p:nvPr>
        </p:nvGraphicFramePr>
        <p:xfrm>
          <a:off x="4953000" y="5505450"/>
          <a:ext cx="39624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1" name="Equation" r:id="rId9" imgW="2387520" imgH="419040" progId="Equation.3">
                  <p:embed/>
                </p:oleObj>
              </mc:Choice>
              <mc:Fallback>
                <p:oleObj name="Equation" r:id="rId9" imgW="2387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505450"/>
                        <a:ext cx="39624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712448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31238" cy="838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Dissimilarity between Binary Variables</a:t>
            </a:r>
          </a:p>
        </p:txBody>
      </p:sp>
      <p:sp>
        <p:nvSpPr>
          <p:cNvPr id="144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76800"/>
          </a:xfrm>
        </p:spPr>
        <p:txBody>
          <a:bodyPr/>
          <a:lstStyle/>
          <a:p>
            <a:r>
              <a:rPr lang="en-US" sz="2400"/>
              <a:t>Example</a:t>
            </a:r>
          </a:p>
          <a:p>
            <a:endParaRPr lang="en-US" sz="2400"/>
          </a:p>
          <a:p>
            <a:endParaRPr lang="en-US" sz="2400"/>
          </a:p>
          <a:p>
            <a:pPr lvl="1"/>
            <a:endParaRPr lang="en-US" sz="2400"/>
          </a:p>
          <a:p>
            <a:pPr lvl="1"/>
            <a:endParaRPr lang="en-US" sz="2000"/>
          </a:p>
          <a:p>
            <a:pPr lvl="1"/>
            <a:r>
              <a:rPr lang="en-US" sz="2000"/>
              <a:t>gender is a symmetric attribute</a:t>
            </a:r>
          </a:p>
          <a:p>
            <a:pPr lvl="1"/>
            <a:r>
              <a:rPr lang="en-US" sz="2000"/>
              <a:t>the remaining attributes are asymmetric binary</a:t>
            </a:r>
          </a:p>
          <a:p>
            <a:pPr lvl="1"/>
            <a:r>
              <a:rPr lang="en-US" sz="2000"/>
              <a:t>let the values Y and P be set to 1, and the value N be set to 0</a:t>
            </a:r>
          </a:p>
        </p:txBody>
      </p:sp>
      <p:graphicFrame>
        <p:nvGraphicFramePr>
          <p:cNvPr id="1449988" name="Object 4"/>
          <p:cNvGraphicFramePr>
            <a:graphicFrameLocks noChangeAspect="1"/>
          </p:cNvGraphicFramePr>
          <p:nvPr/>
        </p:nvGraphicFramePr>
        <p:xfrm>
          <a:off x="1143000" y="2133600"/>
          <a:ext cx="6932613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Document" r:id="rId3" imgW="6819840" imgH="1474560" progId="Word.Document.8">
                  <p:embed/>
                </p:oleObj>
              </mc:Choice>
              <mc:Fallback>
                <p:oleObj name="Document" r:id="rId3" imgW="6819840" imgH="14745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33600"/>
                        <a:ext cx="6932613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9989" name="Object 5"/>
          <p:cNvGraphicFramePr>
            <a:graphicFrameLocks noChangeAspect="1"/>
          </p:cNvGraphicFramePr>
          <p:nvPr/>
        </p:nvGraphicFramePr>
        <p:xfrm>
          <a:off x="1828800" y="4800600"/>
          <a:ext cx="41910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5" name="Equation" r:id="rId5" imgW="2019240" imgH="1218960" progId="Equation.3">
                  <p:embed/>
                </p:oleObj>
              </mc:Choice>
              <mc:Fallback>
                <p:oleObj name="Equation" r:id="rId5" imgW="20192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00600"/>
                        <a:ext cx="4191000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870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297738" cy="7826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Nominal Variables</a:t>
            </a:r>
          </a:p>
        </p:txBody>
      </p:sp>
      <p:sp>
        <p:nvSpPr>
          <p:cNvPr id="145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4196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/>
              <a:t>A generalization of the binary variable in that it can take more than 2 states, e.g., red, yellow, blue, green</a:t>
            </a:r>
          </a:p>
          <a:p>
            <a:pPr>
              <a:lnSpc>
                <a:spcPct val="120000"/>
              </a:lnSpc>
            </a:pPr>
            <a:r>
              <a:rPr lang="en-US" sz="2400"/>
              <a:t>Method 1: Simple matching</a:t>
            </a:r>
            <a:endParaRPr lang="en-US" sz="2400" i="1"/>
          </a:p>
          <a:p>
            <a:pPr lvl="1">
              <a:lnSpc>
                <a:spcPct val="120000"/>
              </a:lnSpc>
            </a:pPr>
            <a:r>
              <a:rPr lang="en-US" sz="2400" i="1"/>
              <a:t>m</a:t>
            </a:r>
            <a:r>
              <a:rPr lang="en-US" sz="2400"/>
              <a:t>: # of matches,</a:t>
            </a:r>
            <a:r>
              <a:rPr lang="en-US" sz="2400" i="1"/>
              <a:t> p</a:t>
            </a:r>
            <a:r>
              <a:rPr lang="en-US" sz="2400"/>
              <a:t>: total # of variables</a:t>
            </a:r>
          </a:p>
          <a:p>
            <a:pPr>
              <a:lnSpc>
                <a:spcPct val="120000"/>
              </a:lnSpc>
            </a:pPr>
            <a:endParaRPr lang="en-US" sz="2400"/>
          </a:p>
          <a:p>
            <a:pPr>
              <a:lnSpc>
                <a:spcPct val="120000"/>
              </a:lnSpc>
            </a:pPr>
            <a:endParaRPr lang="en-US" sz="2400"/>
          </a:p>
          <a:p>
            <a:pPr>
              <a:lnSpc>
                <a:spcPct val="120000"/>
              </a:lnSpc>
            </a:pPr>
            <a:r>
              <a:rPr lang="en-US" sz="2400"/>
              <a:t>Method 2: use a large number of binary variables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creating a new binary variable for each of the </a:t>
            </a:r>
            <a:r>
              <a:rPr lang="en-US" sz="2400" i="1"/>
              <a:t>M</a:t>
            </a:r>
            <a:r>
              <a:rPr lang="en-US" sz="2400"/>
              <a:t> nominal states</a:t>
            </a:r>
          </a:p>
        </p:txBody>
      </p:sp>
      <p:graphicFrame>
        <p:nvGraphicFramePr>
          <p:cNvPr id="1451012" name="Object 4"/>
          <p:cNvGraphicFramePr>
            <a:graphicFrameLocks noChangeAspect="1"/>
          </p:cNvGraphicFramePr>
          <p:nvPr/>
        </p:nvGraphicFramePr>
        <p:xfrm>
          <a:off x="3124200" y="3810000"/>
          <a:ext cx="213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Equation" r:id="rId3" imgW="1384200" imgH="469800" progId="Equation.3">
                  <p:embed/>
                </p:oleObj>
              </mc:Choice>
              <mc:Fallback>
                <p:oleObj name="Equation" r:id="rId3" imgW="1384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10000"/>
                        <a:ext cx="2133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069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457200"/>
            <a:ext cx="6553200" cy="63023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Ordinal Variables</a:t>
            </a:r>
          </a:p>
        </p:txBody>
      </p:sp>
      <p:sp>
        <p:nvSpPr>
          <p:cNvPr id="145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58200" cy="4648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sz="2400"/>
              <a:t>An ordinal variable can be discrete or continuous</a:t>
            </a:r>
          </a:p>
          <a:p>
            <a:pPr>
              <a:lnSpc>
                <a:spcPct val="110000"/>
              </a:lnSpc>
            </a:pPr>
            <a:r>
              <a:rPr lang="en-US" sz="2400"/>
              <a:t>Order is important, e.g., rank</a:t>
            </a:r>
          </a:p>
          <a:p>
            <a:pPr>
              <a:lnSpc>
                <a:spcPct val="110000"/>
              </a:lnSpc>
            </a:pPr>
            <a:r>
              <a:rPr lang="en-US" sz="2400"/>
              <a:t>Can be treated like interval-scaled </a:t>
            </a:r>
          </a:p>
          <a:p>
            <a:pPr lvl="1">
              <a:lnSpc>
                <a:spcPct val="110000"/>
              </a:lnSpc>
            </a:pPr>
            <a:r>
              <a:rPr lang="en-US" sz="2400"/>
              <a:t>replace </a:t>
            </a:r>
            <a:r>
              <a:rPr lang="en-US" sz="2400" i="1"/>
              <a:t>x</a:t>
            </a:r>
            <a:r>
              <a:rPr lang="en-US" sz="2400" i="1" baseline="-25000"/>
              <a:t>if</a:t>
            </a:r>
            <a:r>
              <a:rPr lang="en-US" sz="2400" baseline="-25000"/>
              <a:t> </a:t>
            </a:r>
            <a:r>
              <a:rPr lang="en-US" sz="2400"/>
              <a:t> by their rank </a:t>
            </a:r>
          </a:p>
          <a:p>
            <a:pPr lvl="1">
              <a:lnSpc>
                <a:spcPct val="110000"/>
              </a:lnSpc>
            </a:pPr>
            <a:r>
              <a:rPr lang="en-US" sz="2400"/>
              <a:t>map the range of each variable onto [0, 1] by replacing</a:t>
            </a:r>
            <a:r>
              <a:rPr lang="en-US" sz="2400" i="1"/>
              <a:t> i</a:t>
            </a:r>
            <a:r>
              <a:rPr lang="en-US" sz="2400"/>
              <a:t>-th object in the </a:t>
            </a:r>
            <a:r>
              <a:rPr lang="en-US" sz="2400" i="1"/>
              <a:t>f</a:t>
            </a:r>
            <a:r>
              <a:rPr lang="en-US" sz="2400"/>
              <a:t>-th variable by</a:t>
            </a:r>
          </a:p>
          <a:p>
            <a:pPr lvl="1">
              <a:lnSpc>
                <a:spcPct val="110000"/>
              </a:lnSpc>
            </a:pPr>
            <a:endParaRPr lang="en-US" sz="2400"/>
          </a:p>
          <a:p>
            <a:pPr lvl="1">
              <a:lnSpc>
                <a:spcPct val="110000"/>
              </a:lnSpc>
            </a:pPr>
            <a:endParaRPr lang="en-US" sz="2400"/>
          </a:p>
          <a:p>
            <a:pPr lvl="1">
              <a:lnSpc>
                <a:spcPct val="110000"/>
              </a:lnSpc>
            </a:pPr>
            <a:r>
              <a:rPr lang="en-US" sz="2400"/>
              <a:t>compute the dissimilarity using methods for interval-scaled variables</a:t>
            </a:r>
          </a:p>
        </p:txBody>
      </p:sp>
      <p:graphicFrame>
        <p:nvGraphicFramePr>
          <p:cNvPr id="1452036" name="Object 4"/>
          <p:cNvGraphicFramePr>
            <a:graphicFrameLocks noChangeAspect="1"/>
          </p:cNvGraphicFramePr>
          <p:nvPr/>
        </p:nvGraphicFramePr>
        <p:xfrm>
          <a:off x="3352800" y="4572000"/>
          <a:ext cx="2438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Equation" r:id="rId3" imgW="1168200" imgH="711000" progId="Equation.3">
                  <p:embed/>
                </p:oleObj>
              </mc:Choice>
              <mc:Fallback>
                <p:oleObj name="Equation" r:id="rId3" imgW="11682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72000"/>
                        <a:ext cx="24384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2037" name="Object 5"/>
          <p:cNvGraphicFramePr>
            <a:graphicFrameLocks noChangeAspect="1"/>
          </p:cNvGraphicFramePr>
          <p:nvPr/>
        </p:nvGraphicFramePr>
        <p:xfrm>
          <a:off x="5486400" y="3048000"/>
          <a:ext cx="22098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name="Equation" r:id="rId5" imgW="1396800" imgH="368280" progId="Equation.3">
                  <p:embed/>
                </p:oleObj>
              </mc:Choice>
              <mc:Fallback>
                <p:oleObj name="Equation" r:id="rId5" imgW="13968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048000"/>
                        <a:ext cx="22098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78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792913" cy="7826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Ratio-Scaled Variables</a:t>
            </a:r>
          </a:p>
        </p:txBody>
      </p:sp>
      <p:sp>
        <p:nvSpPr>
          <p:cNvPr id="145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7244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u="sng"/>
              <a:t>Ratio-scaled variable</a:t>
            </a:r>
            <a:r>
              <a:rPr lang="en-US" sz="2400"/>
              <a:t>: a positive measurement on a nonlinear scale, approximately at exponential scale, 		such as </a:t>
            </a:r>
            <a:r>
              <a:rPr lang="en-US" sz="2400" i="1"/>
              <a:t>Ae</a:t>
            </a:r>
            <a:r>
              <a:rPr lang="en-US" sz="2400" i="1" baseline="30000"/>
              <a:t>Bt</a:t>
            </a:r>
            <a:r>
              <a:rPr lang="en-US" sz="2400"/>
              <a:t> or </a:t>
            </a:r>
            <a:r>
              <a:rPr lang="en-US" sz="2400" i="1"/>
              <a:t>Ae</a:t>
            </a:r>
            <a:r>
              <a:rPr lang="en-US" sz="2400" i="1" baseline="30000"/>
              <a:t>-Bt</a:t>
            </a:r>
            <a:r>
              <a:rPr lang="en-US" sz="2400"/>
              <a:t> </a:t>
            </a:r>
          </a:p>
          <a:p>
            <a:pPr>
              <a:lnSpc>
                <a:spcPct val="120000"/>
              </a:lnSpc>
            </a:pPr>
            <a:r>
              <a:rPr lang="en-US" sz="2400"/>
              <a:t>Methods: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treat them like interval-scaled variables—</a:t>
            </a:r>
            <a:r>
              <a:rPr lang="en-US" sz="2400" i="1">
                <a:solidFill>
                  <a:schemeClr val="hlink"/>
                </a:solidFill>
              </a:rPr>
              <a:t>not a good choice! </a:t>
            </a:r>
            <a:r>
              <a:rPr lang="en-US" sz="2400"/>
              <a:t>(why?—the scale can be distorted)</a:t>
            </a:r>
            <a:endParaRPr lang="en-US" sz="2400">
              <a:solidFill>
                <a:schemeClr val="hlink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sz="2400"/>
              <a:t>apply logarithmic transformation</a:t>
            </a:r>
          </a:p>
          <a:p>
            <a:pPr algn="ctr">
              <a:lnSpc>
                <a:spcPct val="120000"/>
              </a:lnSpc>
              <a:buFont typeface="Wingdings" pitchFamily="2" charset="2"/>
              <a:buNone/>
            </a:pPr>
            <a:r>
              <a:rPr lang="en-US" sz="2400" i="1"/>
              <a:t>y</a:t>
            </a:r>
            <a:r>
              <a:rPr lang="en-US" sz="2400" i="1" baseline="-25000"/>
              <a:t>if </a:t>
            </a:r>
            <a:r>
              <a:rPr lang="en-US" sz="2400"/>
              <a:t>=</a:t>
            </a:r>
            <a:r>
              <a:rPr lang="en-US" sz="2400" i="1"/>
              <a:t> log(x</a:t>
            </a:r>
            <a:r>
              <a:rPr lang="en-US" sz="2400" i="1" baseline="-25000"/>
              <a:t>if</a:t>
            </a:r>
            <a:r>
              <a:rPr lang="en-US" sz="2400" i="1"/>
              <a:t>)</a:t>
            </a:r>
          </a:p>
          <a:p>
            <a:pPr lvl="1">
              <a:lnSpc>
                <a:spcPct val="120000"/>
              </a:lnSpc>
            </a:pPr>
            <a:r>
              <a:rPr lang="en-US" sz="2400"/>
              <a:t>treat them as continuous ordinal data treat their rank as interval-scaled</a:t>
            </a:r>
          </a:p>
        </p:txBody>
      </p:sp>
    </p:spTree>
    <p:extLst>
      <p:ext uri="{BB962C8B-B14F-4D97-AF65-F5344CB8AC3E}">
        <p14:creationId xmlns:p14="http://schemas.microsoft.com/office/powerpoint/2010/main" val="10038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288" y="381000"/>
            <a:ext cx="6945312" cy="685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Variables of Mixed Types</a:t>
            </a:r>
          </a:p>
        </p:txBody>
      </p:sp>
      <p:sp>
        <p:nvSpPr>
          <p:cNvPr id="145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/>
              <a:t>A database may contain all the six types of variables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symmetric binary, asymmetric binary, nominal, ordinal, interval and ratio</a:t>
            </a:r>
          </a:p>
          <a:p>
            <a:pPr>
              <a:lnSpc>
                <a:spcPct val="90000"/>
              </a:lnSpc>
            </a:pPr>
            <a:r>
              <a:rPr lang="en-US" sz="2400"/>
              <a:t>One may use a weighted formula to combine their effects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 i="1"/>
              <a:t>f</a:t>
            </a:r>
            <a:r>
              <a:rPr lang="en-US" sz="2400"/>
              <a:t>  is binary or nominal: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cs typeface="Tahoma" pitchFamily="34" charset="0"/>
              </a:rPr>
              <a:t>d</a:t>
            </a:r>
            <a:r>
              <a:rPr lang="en-US" baseline="-25000"/>
              <a:t>ij</a:t>
            </a:r>
            <a:r>
              <a:rPr lang="en-US" baseline="30000"/>
              <a:t>(f)</a:t>
            </a:r>
            <a:r>
              <a:rPr lang="en-US"/>
              <a:t> = 0  if x</a:t>
            </a:r>
            <a:r>
              <a:rPr lang="en-US" baseline="-25000"/>
              <a:t>if </a:t>
            </a:r>
            <a:r>
              <a:rPr lang="en-US"/>
              <a:t>= x</a:t>
            </a:r>
            <a:r>
              <a:rPr lang="en-US" baseline="-25000"/>
              <a:t>jf</a:t>
            </a:r>
            <a:r>
              <a:rPr lang="en-US"/>
              <a:t> , or </a:t>
            </a:r>
            <a:r>
              <a:rPr lang="en-US">
                <a:cs typeface="Tahoma" pitchFamily="34" charset="0"/>
              </a:rPr>
              <a:t>d</a:t>
            </a:r>
            <a:r>
              <a:rPr lang="en-US" baseline="-25000"/>
              <a:t>ij</a:t>
            </a:r>
            <a:r>
              <a:rPr lang="en-US" baseline="30000"/>
              <a:t>(f)</a:t>
            </a:r>
            <a:r>
              <a:rPr lang="en-US"/>
              <a:t> = 1 otherwise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f</a:t>
            </a:r>
            <a:r>
              <a:rPr lang="en-US" sz="2400"/>
              <a:t>  is interval-based: use the normalized distance</a:t>
            </a:r>
          </a:p>
          <a:p>
            <a:pPr lvl="1">
              <a:lnSpc>
                <a:spcPct val="90000"/>
              </a:lnSpc>
            </a:pPr>
            <a:r>
              <a:rPr lang="en-US" sz="2400" i="1"/>
              <a:t>f</a:t>
            </a:r>
            <a:r>
              <a:rPr lang="en-US" sz="2400"/>
              <a:t>  is ordinal or ratio-scaled</a:t>
            </a:r>
          </a:p>
          <a:p>
            <a:pPr lvl="2">
              <a:lnSpc>
                <a:spcPct val="90000"/>
              </a:lnSpc>
            </a:pPr>
            <a:r>
              <a:rPr lang="en-US"/>
              <a:t>compute ranks r</a:t>
            </a:r>
            <a:r>
              <a:rPr lang="en-US" baseline="-25000"/>
              <a:t>if</a:t>
            </a:r>
            <a:r>
              <a:rPr lang="en-US"/>
              <a:t> and  </a:t>
            </a:r>
          </a:p>
          <a:p>
            <a:pPr lvl="2">
              <a:lnSpc>
                <a:spcPct val="90000"/>
              </a:lnSpc>
            </a:pPr>
            <a:r>
              <a:rPr lang="en-US"/>
              <a:t>and treat z</a:t>
            </a:r>
            <a:r>
              <a:rPr lang="en-US" baseline="-25000"/>
              <a:t>if</a:t>
            </a:r>
            <a:r>
              <a:rPr lang="en-US"/>
              <a:t> as interval-scaled</a:t>
            </a:r>
          </a:p>
        </p:txBody>
      </p:sp>
      <p:graphicFrame>
        <p:nvGraphicFramePr>
          <p:cNvPr id="1454084" name="Object 4"/>
          <p:cNvGraphicFramePr>
            <a:graphicFrameLocks noChangeAspect="1"/>
          </p:cNvGraphicFramePr>
          <p:nvPr/>
        </p:nvGraphicFramePr>
        <p:xfrm>
          <a:off x="2438400" y="3124200"/>
          <a:ext cx="41751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3" imgW="2108160" imgH="736560" progId="Equation.3">
                  <p:embed/>
                </p:oleObj>
              </mc:Choice>
              <mc:Fallback>
                <p:oleObj name="Equation" r:id="rId3" imgW="210816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24200"/>
                        <a:ext cx="41751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086" name="Object 6"/>
          <p:cNvGraphicFramePr>
            <a:graphicFrameLocks noChangeAspect="1"/>
          </p:cNvGraphicFramePr>
          <p:nvPr/>
        </p:nvGraphicFramePr>
        <p:xfrm>
          <a:off x="6096000" y="5715000"/>
          <a:ext cx="16224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5" imgW="1002960" imgH="533160" progId="Equation.3">
                  <p:embed/>
                </p:oleObj>
              </mc:Choice>
              <mc:Fallback>
                <p:oleObj name="Equation" r:id="rId5" imgW="1002960" imgH="533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715000"/>
                        <a:ext cx="162242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57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6781800" cy="63023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Vector Objects</a:t>
            </a:r>
          </a:p>
        </p:txBody>
      </p:sp>
      <p:sp>
        <p:nvSpPr>
          <p:cNvPr id="168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800600"/>
          </a:xfrm>
          <a:noFill/>
          <a:ln/>
        </p:spPr>
        <p:txBody>
          <a:bodyPr lIns="92075" tIns="46038" rIns="92075" bIns="46038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Vector objects: keywords in documents, gene features in micro-arrays, etc.</a:t>
            </a:r>
          </a:p>
          <a:p>
            <a:pPr>
              <a:lnSpc>
                <a:spcPct val="110000"/>
              </a:lnSpc>
            </a:pPr>
            <a:r>
              <a:rPr lang="en-US" dirty="0"/>
              <a:t>Broad applications: information retrieval, biologic taxonomy, etc.</a:t>
            </a:r>
          </a:p>
          <a:p>
            <a:pPr>
              <a:lnSpc>
                <a:spcPct val="110000"/>
              </a:lnSpc>
            </a:pPr>
            <a:r>
              <a:rPr lang="en-US" dirty="0"/>
              <a:t>Cosine measure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A variant: </a:t>
            </a:r>
            <a:r>
              <a:rPr lang="en-US" dirty="0" err="1"/>
              <a:t>Tanimoto</a:t>
            </a:r>
            <a:r>
              <a:rPr lang="en-US" dirty="0"/>
              <a:t> coefficient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pic>
        <p:nvPicPr>
          <p:cNvPr id="16814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304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141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410200"/>
            <a:ext cx="4648200" cy="928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81418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8153400" cy="32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73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Clustering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Partitioning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Hierarchical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Density-Based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Grid-Based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Model-Based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Clustering </a:t>
            </a:r>
            <a:r>
              <a:rPr lang="en-US" dirty="0" smtClean="0"/>
              <a:t>High-Dimensional </a:t>
            </a:r>
            <a:r>
              <a:rPr lang="en-US" dirty="0"/>
              <a:t>Data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Constraint-Based Clustering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9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Vs.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hlink"/>
                </a:solidFill>
              </a:rPr>
              <a:t>Classification</a:t>
            </a:r>
            <a:r>
              <a:rPr lang="en-US" sz="2000" dirty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predicts categorical class labels (discrete or nominal)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classifies data (constructs a model) based on the training set and the values (</a:t>
            </a:r>
            <a:r>
              <a:rPr lang="en-US" sz="2400" dirty="0">
                <a:solidFill>
                  <a:schemeClr val="hlink"/>
                </a:solidFill>
              </a:rPr>
              <a:t>class labels</a:t>
            </a:r>
            <a:r>
              <a:rPr lang="en-US" sz="2400" dirty="0"/>
              <a:t>) in a classifying attribute and uses it in classifying new </a:t>
            </a:r>
            <a:r>
              <a:rPr lang="en-US" sz="2400" dirty="0" smtClean="0"/>
              <a:t>data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hlink"/>
                </a:solidFill>
              </a:rPr>
              <a:t>Prediction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models continuous-valued functions, i.e., predicts unknown or missing values </a:t>
            </a:r>
            <a:endParaRPr lang="en-US" sz="24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Typical applications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Arial" pitchFamily="34" charset="0"/>
              <a:buChar char="•"/>
            </a:pPr>
            <a:r>
              <a:rPr lang="en-US" sz="2400" dirty="0"/>
              <a:t>Credit approval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Arial" pitchFamily="34" charset="0"/>
              <a:buChar char="•"/>
            </a:pPr>
            <a:r>
              <a:rPr lang="en-US" sz="2400" dirty="0"/>
              <a:t>Target marketing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Arial" pitchFamily="34" charset="0"/>
              <a:buChar char="•"/>
            </a:pPr>
            <a:r>
              <a:rPr lang="en-US" sz="2400" dirty="0"/>
              <a:t>Medical diagnosis</a:t>
            </a:r>
          </a:p>
          <a:p>
            <a:pPr lvl="1">
              <a:lnSpc>
                <a:spcPct val="90000"/>
              </a:lnSpc>
              <a:buClr>
                <a:srgbClr val="0000CC"/>
              </a:buClr>
              <a:buFont typeface="Arial" pitchFamily="34" charset="0"/>
              <a:buChar char="•"/>
            </a:pPr>
            <a:r>
              <a:rPr lang="en-US" sz="2400" dirty="0"/>
              <a:t>Fraud </a:t>
            </a:r>
            <a:r>
              <a:rPr lang="en-US" sz="2400" dirty="0" smtClean="0"/>
              <a:t>detection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3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817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3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Partitioning Algorithms: Basic Concept</a:t>
            </a:r>
          </a:p>
        </p:txBody>
      </p:sp>
      <p:sp>
        <p:nvSpPr>
          <p:cNvPr id="1660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8534400" cy="5105400"/>
          </a:xfrm>
          <a:noFill/>
          <a:ln/>
        </p:spPr>
        <p:txBody>
          <a:bodyPr lIns="92075" tIns="46038" rIns="92075" bIns="46038"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Partitioning method: Construct a partition of a database D of n objects into a set of k clusters, </a:t>
            </a:r>
            <a:r>
              <a:rPr lang="en-US" dirty="0" err="1"/>
              <a:t>s.t.</a:t>
            </a:r>
            <a:r>
              <a:rPr lang="en-US" dirty="0"/>
              <a:t>, min sum of squared distance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Given a k, find a partition of k clusters that optimizes the chosen partitioning criterion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200" dirty="0"/>
              <a:t>Global optimal: exhaustively enumerate all partitions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200" dirty="0"/>
              <a:t>Heuristic methods: k-means and k-</a:t>
            </a:r>
            <a:r>
              <a:rPr lang="en-US" sz="3200" dirty="0" err="1"/>
              <a:t>medoids</a:t>
            </a:r>
            <a:r>
              <a:rPr lang="en-US" sz="3200" dirty="0"/>
              <a:t> algorithms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200" dirty="0"/>
              <a:t>k-means (MacQueen’67): Each cluster is represented by the center of the cluster</a:t>
            </a:r>
          </a:p>
          <a:p>
            <a:pPr lvl="1">
              <a:lnSpc>
                <a:spcPct val="110000"/>
              </a:lnSpc>
              <a:buFont typeface="Arial" pitchFamily="34" charset="0"/>
              <a:buChar char="•"/>
            </a:pPr>
            <a:r>
              <a:rPr lang="en-US" sz="3200" dirty="0"/>
              <a:t>k-</a:t>
            </a:r>
            <a:r>
              <a:rPr lang="en-US" sz="3200" dirty="0" err="1"/>
              <a:t>medoids</a:t>
            </a:r>
            <a:r>
              <a:rPr lang="en-US" sz="3200" dirty="0"/>
              <a:t> or PAM (Partition around </a:t>
            </a:r>
            <a:r>
              <a:rPr lang="en-US" sz="3200" dirty="0" err="1"/>
              <a:t>medoids</a:t>
            </a:r>
            <a:r>
              <a:rPr lang="en-US" sz="3200" dirty="0"/>
              <a:t>) (Kaufman &amp; Rousseeuw’87): Each cluster is represented by one of the objects in the cluster  </a:t>
            </a:r>
          </a:p>
        </p:txBody>
      </p:sp>
      <p:graphicFrame>
        <p:nvGraphicFramePr>
          <p:cNvPr id="166093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95600" y="2209800"/>
          <a:ext cx="29591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4" imgW="1295280" imgH="253800" progId="Equation.3">
                  <p:embed/>
                </p:oleObj>
              </mc:Choice>
              <mc:Fallback>
                <p:oleObj name="Equation" r:id="rId4" imgW="12952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09800"/>
                        <a:ext cx="29591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6897243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492125"/>
            <a:ext cx="7296150" cy="4984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The K-Means Clustering Method </a:t>
            </a:r>
          </a:p>
        </p:txBody>
      </p:sp>
      <p:sp>
        <p:nvSpPr>
          <p:cNvPr id="146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51775" cy="48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Given k, the k-means algorithm is implemented in four steps: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/>
              <a:t>Partition objects into k nonempty subsets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/>
              <a:t>Compute seed points as the centroids of the clusters of the current partition (the centroid is the center, i.e., mean point, of the cluster)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/>
              <a:t>Assign each object to the cluster with the nearest seed point  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lang="en-US" sz="2400" dirty="0"/>
              <a:t>Go back to Step 2, stop when no more new assignment</a:t>
            </a:r>
          </a:p>
        </p:txBody>
      </p:sp>
    </p:spTree>
    <p:extLst>
      <p:ext uri="{BB962C8B-B14F-4D97-AF65-F5344CB8AC3E}">
        <p14:creationId xmlns:p14="http://schemas.microsoft.com/office/powerpoint/2010/main" val="397488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2325" y="492125"/>
            <a:ext cx="7296150" cy="4984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ko-KR"/>
              <a:t>The K-Means Clustering Method </a:t>
            </a:r>
          </a:p>
        </p:txBody>
      </p:sp>
      <p:sp>
        <p:nvSpPr>
          <p:cNvPr id="1590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5181600"/>
          </a:xfrm>
        </p:spPr>
        <p:txBody>
          <a:bodyPr/>
          <a:lstStyle/>
          <a:p>
            <a:r>
              <a:rPr lang="en-US" altLang="ko-KR">
                <a:solidFill>
                  <a:srgbClr val="000000"/>
                </a:solidFill>
                <a:ea typeface="굴림" pitchFamily="34" charset="-127"/>
              </a:rPr>
              <a:t>Example</a:t>
            </a:r>
          </a:p>
        </p:txBody>
      </p:sp>
      <p:grpSp>
        <p:nvGrpSpPr>
          <p:cNvPr id="1590276" name="Group 4"/>
          <p:cNvGrpSpPr>
            <a:grpSpLocks/>
          </p:cNvGrpSpPr>
          <p:nvPr/>
        </p:nvGrpSpPr>
        <p:grpSpPr bwMode="auto">
          <a:xfrm>
            <a:off x="3200400" y="1981200"/>
            <a:ext cx="2286000" cy="2057400"/>
            <a:chOff x="528" y="240"/>
            <a:chExt cx="2142" cy="1872"/>
          </a:xfrm>
        </p:grpSpPr>
        <p:graphicFrame>
          <p:nvGraphicFramePr>
            <p:cNvPr id="1590277" name="Object 5"/>
            <p:cNvGraphicFramePr>
              <a:graphicFrameLocks noChangeAspect="1"/>
            </p:cNvGraphicFramePr>
            <p:nvPr/>
          </p:nvGraphicFramePr>
          <p:xfrm>
            <a:off x="528" y="240"/>
            <a:ext cx="2142" cy="18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1" name="Worksheet" r:id="rId3" imgW="3400654" imgH="2915107" progId="Excel.Sheet.8">
                    <p:embed/>
                  </p:oleObj>
                </mc:Choice>
                <mc:Fallback>
                  <p:oleObj name="Worksheet" r:id="rId3" imgW="3400654" imgH="2915107" progId="Excel.Sheet.8">
                    <p:embed/>
                    <p:pic>
                      <p:nvPicPr>
                        <p:cNvPr id="0" name=""/>
                        <p:cNvPicPr>
                          <a:picLocks noRot="1"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40"/>
                          <a:ext cx="2142" cy="18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00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">
                              <a:solidFill>
                                <a:srgbClr val="FFFFFF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107763" dir="189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90278" name="Freeform 6"/>
            <p:cNvSpPr>
              <a:spLocks/>
            </p:cNvSpPr>
            <p:nvPr/>
          </p:nvSpPr>
          <p:spPr bwMode="auto">
            <a:xfrm>
              <a:off x="1008" y="557"/>
              <a:ext cx="852" cy="1260"/>
            </a:xfrm>
            <a:custGeom>
              <a:avLst/>
              <a:gdLst>
                <a:gd name="T0" fmla="*/ 518 w 852"/>
                <a:gd name="T1" fmla="*/ 280 h 1260"/>
                <a:gd name="T2" fmla="*/ 392 w 852"/>
                <a:gd name="T3" fmla="*/ 36 h 1260"/>
                <a:gd name="T4" fmla="*/ 237 w 852"/>
                <a:gd name="T5" fmla="*/ 21 h 1260"/>
                <a:gd name="T6" fmla="*/ 133 w 852"/>
                <a:gd name="T7" fmla="*/ 73 h 1260"/>
                <a:gd name="T8" fmla="*/ 0 w 852"/>
                <a:gd name="T9" fmla="*/ 369 h 1260"/>
                <a:gd name="T10" fmla="*/ 44 w 852"/>
                <a:gd name="T11" fmla="*/ 688 h 1260"/>
                <a:gd name="T12" fmla="*/ 362 w 852"/>
                <a:gd name="T13" fmla="*/ 1117 h 1260"/>
                <a:gd name="T14" fmla="*/ 429 w 852"/>
                <a:gd name="T15" fmla="*/ 1139 h 1260"/>
                <a:gd name="T16" fmla="*/ 451 w 852"/>
                <a:gd name="T17" fmla="*/ 1154 h 1260"/>
                <a:gd name="T18" fmla="*/ 525 w 852"/>
                <a:gd name="T19" fmla="*/ 1176 h 1260"/>
                <a:gd name="T20" fmla="*/ 622 w 852"/>
                <a:gd name="T21" fmla="*/ 1228 h 1260"/>
                <a:gd name="T22" fmla="*/ 792 w 852"/>
                <a:gd name="T23" fmla="*/ 1243 h 1260"/>
                <a:gd name="T24" fmla="*/ 785 w 852"/>
                <a:gd name="T25" fmla="*/ 1021 h 1260"/>
                <a:gd name="T26" fmla="*/ 748 w 852"/>
                <a:gd name="T27" fmla="*/ 954 h 1260"/>
                <a:gd name="T28" fmla="*/ 688 w 852"/>
                <a:gd name="T29" fmla="*/ 858 h 1260"/>
                <a:gd name="T30" fmla="*/ 622 w 852"/>
                <a:gd name="T31" fmla="*/ 762 h 1260"/>
                <a:gd name="T32" fmla="*/ 607 w 852"/>
                <a:gd name="T33" fmla="*/ 732 h 1260"/>
                <a:gd name="T34" fmla="*/ 592 w 852"/>
                <a:gd name="T35" fmla="*/ 710 h 1260"/>
                <a:gd name="T36" fmla="*/ 555 w 852"/>
                <a:gd name="T37" fmla="*/ 643 h 1260"/>
                <a:gd name="T38" fmla="*/ 540 w 852"/>
                <a:gd name="T39" fmla="*/ 621 h 1260"/>
                <a:gd name="T40" fmla="*/ 518 w 852"/>
                <a:gd name="T41" fmla="*/ 28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2" h="1260">
                  <a:moveTo>
                    <a:pt x="518" y="280"/>
                  </a:moveTo>
                  <a:cubicBezTo>
                    <a:pt x="509" y="187"/>
                    <a:pt x="497" y="69"/>
                    <a:pt x="392" y="36"/>
                  </a:cubicBezTo>
                  <a:cubicBezTo>
                    <a:pt x="339" y="0"/>
                    <a:pt x="309" y="15"/>
                    <a:pt x="237" y="21"/>
                  </a:cubicBezTo>
                  <a:cubicBezTo>
                    <a:pt x="194" y="31"/>
                    <a:pt x="168" y="45"/>
                    <a:pt x="133" y="73"/>
                  </a:cubicBezTo>
                  <a:cubicBezTo>
                    <a:pt x="84" y="168"/>
                    <a:pt x="20" y="262"/>
                    <a:pt x="0" y="369"/>
                  </a:cubicBezTo>
                  <a:cubicBezTo>
                    <a:pt x="5" y="481"/>
                    <a:pt x="3" y="584"/>
                    <a:pt x="44" y="688"/>
                  </a:cubicBezTo>
                  <a:cubicBezTo>
                    <a:pt x="78" y="870"/>
                    <a:pt x="173" y="1057"/>
                    <a:pt x="362" y="1117"/>
                  </a:cubicBezTo>
                  <a:cubicBezTo>
                    <a:pt x="415" y="1152"/>
                    <a:pt x="347" y="1112"/>
                    <a:pt x="429" y="1139"/>
                  </a:cubicBezTo>
                  <a:cubicBezTo>
                    <a:pt x="437" y="1142"/>
                    <a:pt x="443" y="1150"/>
                    <a:pt x="451" y="1154"/>
                  </a:cubicBezTo>
                  <a:cubicBezTo>
                    <a:pt x="473" y="1165"/>
                    <a:pt x="501" y="1168"/>
                    <a:pt x="525" y="1176"/>
                  </a:cubicBezTo>
                  <a:cubicBezTo>
                    <a:pt x="562" y="1201"/>
                    <a:pt x="581" y="1218"/>
                    <a:pt x="622" y="1228"/>
                  </a:cubicBezTo>
                  <a:cubicBezTo>
                    <a:pt x="684" y="1260"/>
                    <a:pt x="714" y="1249"/>
                    <a:pt x="792" y="1243"/>
                  </a:cubicBezTo>
                  <a:cubicBezTo>
                    <a:pt x="852" y="1183"/>
                    <a:pt x="819" y="1088"/>
                    <a:pt x="785" y="1021"/>
                  </a:cubicBezTo>
                  <a:cubicBezTo>
                    <a:pt x="770" y="992"/>
                    <a:pt x="773" y="979"/>
                    <a:pt x="748" y="954"/>
                  </a:cubicBezTo>
                  <a:cubicBezTo>
                    <a:pt x="735" y="917"/>
                    <a:pt x="711" y="888"/>
                    <a:pt x="688" y="858"/>
                  </a:cubicBezTo>
                  <a:cubicBezTo>
                    <a:pt x="676" y="821"/>
                    <a:pt x="643" y="795"/>
                    <a:pt x="622" y="762"/>
                  </a:cubicBezTo>
                  <a:cubicBezTo>
                    <a:pt x="616" y="753"/>
                    <a:pt x="613" y="742"/>
                    <a:pt x="607" y="732"/>
                  </a:cubicBezTo>
                  <a:cubicBezTo>
                    <a:pt x="603" y="724"/>
                    <a:pt x="597" y="717"/>
                    <a:pt x="592" y="710"/>
                  </a:cubicBezTo>
                  <a:cubicBezTo>
                    <a:pt x="580" y="671"/>
                    <a:pt x="589" y="694"/>
                    <a:pt x="555" y="643"/>
                  </a:cubicBezTo>
                  <a:cubicBezTo>
                    <a:pt x="550" y="636"/>
                    <a:pt x="540" y="621"/>
                    <a:pt x="540" y="621"/>
                  </a:cubicBezTo>
                  <a:cubicBezTo>
                    <a:pt x="519" y="510"/>
                    <a:pt x="518" y="392"/>
                    <a:pt x="518" y="28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90279" name="Freeform 7"/>
            <p:cNvSpPr>
              <a:spLocks/>
            </p:cNvSpPr>
            <p:nvPr/>
          </p:nvSpPr>
          <p:spPr bwMode="auto">
            <a:xfrm>
              <a:off x="1587" y="889"/>
              <a:ext cx="768" cy="630"/>
            </a:xfrm>
            <a:custGeom>
              <a:avLst/>
              <a:gdLst>
                <a:gd name="T0" fmla="*/ 183 w 768"/>
                <a:gd name="T1" fmla="*/ 67 h 630"/>
                <a:gd name="T2" fmla="*/ 72 w 768"/>
                <a:gd name="T3" fmla="*/ 74 h 630"/>
                <a:gd name="T4" fmla="*/ 5 w 768"/>
                <a:gd name="T5" fmla="*/ 170 h 630"/>
                <a:gd name="T6" fmla="*/ 13 w 768"/>
                <a:gd name="T7" fmla="*/ 311 h 630"/>
                <a:gd name="T8" fmla="*/ 57 w 768"/>
                <a:gd name="T9" fmla="*/ 356 h 630"/>
                <a:gd name="T10" fmla="*/ 109 w 768"/>
                <a:gd name="T11" fmla="*/ 415 h 630"/>
                <a:gd name="T12" fmla="*/ 235 w 768"/>
                <a:gd name="T13" fmla="*/ 548 h 630"/>
                <a:gd name="T14" fmla="*/ 257 w 768"/>
                <a:gd name="T15" fmla="*/ 570 h 630"/>
                <a:gd name="T16" fmla="*/ 331 w 768"/>
                <a:gd name="T17" fmla="*/ 593 h 630"/>
                <a:gd name="T18" fmla="*/ 450 w 768"/>
                <a:gd name="T19" fmla="*/ 630 h 630"/>
                <a:gd name="T20" fmla="*/ 598 w 768"/>
                <a:gd name="T21" fmla="*/ 607 h 630"/>
                <a:gd name="T22" fmla="*/ 657 w 768"/>
                <a:gd name="T23" fmla="*/ 585 h 630"/>
                <a:gd name="T24" fmla="*/ 687 w 768"/>
                <a:gd name="T25" fmla="*/ 533 h 630"/>
                <a:gd name="T26" fmla="*/ 717 w 768"/>
                <a:gd name="T27" fmla="*/ 474 h 630"/>
                <a:gd name="T28" fmla="*/ 724 w 768"/>
                <a:gd name="T29" fmla="*/ 437 h 630"/>
                <a:gd name="T30" fmla="*/ 739 w 768"/>
                <a:gd name="T31" fmla="*/ 415 h 630"/>
                <a:gd name="T32" fmla="*/ 768 w 768"/>
                <a:gd name="T33" fmla="*/ 296 h 630"/>
                <a:gd name="T34" fmla="*/ 761 w 768"/>
                <a:gd name="T35" fmla="*/ 178 h 630"/>
                <a:gd name="T36" fmla="*/ 724 w 768"/>
                <a:gd name="T37" fmla="*/ 111 h 630"/>
                <a:gd name="T38" fmla="*/ 465 w 768"/>
                <a:gd name="T39" fmla="*/ 0 h 630"/>
                <a:gd name="T40" fmla="*/ 205 w 768"/>
                <a:gd name="T41" fmla="*/ 30 h 630"/>
                <a:gd name="T42" fmla="*/ 183 w 768"/>
                <a:gd name="T43" fmla="*/ 67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630">
                  <a:moveTo>
                    <a:pt x="183" y="67"/>
                  </a:moveTo>
                  <a:cubicBezTo>
                    <a:pt x="146" y="41"/>
                    <a:pt x="112" y="61"/>
                    <a:pt x="72" y="74"/>
                  </a:cubicBezTo>
                  <a:cubicBezTo>
                    <a:pt x="13" y="114"/>
                    <a:pt x="28" y="107"/>
                    <a:pt x="5" y="170"/>
                  </a:cubicBezTo>
                  <a:cubicBezTo>
                    <a:pt x="8" y="217"/>
                    <a:pt x="0" y="266"/>
                    <a:pt x="13" y="311"/>
                  </a:cubicBezTo>
                  <a:cubicBezTo>
                    <a:pt x="19" y="331"/>
                    <a:pt x="45" y="339"/>
                    <a:pt x="57" y="356"/>
                  </a:cubicBezTo>
                  <a:cubicBezTo>
                    <a:pt x="92" y="407"/>
                    <a:pt x="72" y="390"/>
                    <a:pt x="109" y="415"/>
                  </a:cubicBezTo>
                  <a:cubicBezTo>
                    <a:pt x="145" y="467"/>
                    <a:pt x="187" y="508"/>
                    <a:pt x="235" y="548"/>
                  </a:cubicBezTo>
                  <a:cubicBezTo>
                    <a:pt x="243" y="555"/>
                    <a:pt x="248" y="565"/>
                    <a:pt x="257" y="570"/>
                  </a:cubicBezTo>
                  <a:cubicBezTo>
                    <a:pt x="283" y="584"/>
                    <a:pt x="305" y="583"/>
                    <a:pt x="331" y="593"/>
                  </a:cubicBezTo>
                  <a:cubicBezTo>
                    <a:pt x="371" y="608"/>
                    <a:pt x="408" y="621"/>
                    <a:pt x="450" y="630"/>
                  </a:cubicBezTo>
                  <a:cubicBezTo>
                    <a:pt x="498" y="625"/>
                    <a:pt x="551" y="623"/>
                    <a:pt x="598" y="607"/>
                  </a:cubicBezTo>
                  <a:cubicBezTo>
                    <a:pt x="618" y="600"/>
                    <a:pt x="657" y="585"/>
                    <a:pt x="657" y="585"/>
                  </a:cubicBezTo>
                  <a:cubicBezTo>
                    <a:pt x="675" y="536"/>
                    <a:pt x="651" y="594"/>
                    <a:pt x="687" y="533"/>
                  </a:cubicBezTo>
                  <a:cubicBezTo>
                    <a:pt x="698" y="514"/>
                    <a:pt x="717" y="474"/>
                    <a:pt x="717" y="474"/>
                  </a:cubicBezTo>
                  <a:cubicBezTo>
                    <a:pt x="719" y="462"/>
                    <a:pt x="720" y="449"/>
                    <a:pt x="724" y="437"/>
                  </a:cubicBezTo>
                  <a:cubicBezTo>
                    <a:pt x="727" y="429"/>
                    <a:pt x="736" y="423"/>
                    <a:pt x="739" y="415"/>
                  </a:cubicBezTo>
                  <a:cubicBezTo>
                    <a:pt x="750" y="382"/>
                    <a:pt x="760" y="332"/>
                    <a:pt x="768" y="296"/>
                  </a:cubicBezTo>
                  <a:cubicBezTo>
                    <a:pt x="766" y="257"/>
                    <a:pt x="766" y="217"/>
                    <a:pt x="761" y="178"/>
                  </a:cubicBezTo>
                  <a:cubicBezTo>
                    <a:pt x="754" y="127"/>
                    <a:pt x="750" y="142"/>
                    <a:pt x="724" y="111"/>
                  </a:cubicBezTo>
                  <a:cubicBezTo>
                    <a:pt x="653" y="27"/>
                    <a:pt x="566" y="24"/>
                    <a:pt x="465" y="0"/>
                  </a:cubicBezTo>
                  <a:cubicBezTo>
                    <a:pt x="370" y="4"/>
                    <a:pt x="294" y="6"/>
                    <a:pt x="205" y="30"/>
                  </a:cubicBezTo>
                  <a:cubicBezTo>
                    <a:pt x="154" y="63"/>
                    <a:pt x="144" y="53"/>
                    <a:pt x="183" y="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90280" name="Group 8"/>
          <p:cNvGrpSpPr>
            <a:grpSpLocks/>
          </p:cNvGrpSpPr>
          <p:nvPr/>
        </p:nvGrpSpPr>
        <p:grpSpPr bwMode="auto">
          <a:xfrm>
            <a:off x="6578600" y="2008188"/>
            <a:ext cx="2222500" cy="1990725"/>
            <a:chOff x="4144" y="1265"/>
            <a:chExt cx="1400" cy="1254"/>
          </a:xfrm>
        </p:grpSpPr>
        <p:sp>
          <p:nvSpPr>
            <p:cNvPr id="1590281" name="Rectangle 9"/>
            <p:cNvSpPr>
              <a:spLocks noChangeArrowheads="1"/>
            </p:cNvSpPr>
            <p:nvPr/>
          </p:nvSpPr>
          <p:spPr bwMode="auto">
            <a:xfrm>
              <a:off x="4144" y="1265"/>
              <a:ext cx="1400" cy="1254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282" name="Rectangle 10"/>
            <p:cNvSpPr>
              <a:spLocks noChangeArrowheads="1"/>
            </p:cNvSpPr>
            <p:nvPr/>
          </p:nvSpPr>
          <p:spPr bwMode="auto">
            <a:xfrm>
              <a:off x="4278" y="1354"/>
              <a:ext cx="1201" cy="10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83" name="Line 11"/>
            <p:cNvSpPr>
              <a:spLocks noChangeShapeType="1"/>
            </p:cNvSpPr>
            <p:nvPr/>
          </p:nvSpPr>
          <p:spPr bwMode="auto">
            <a:xfrm>
              <a:off x="4278" y="226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84" name="Line 12"/>
            <p:cNvSpPr>
              <a:spLocks noChangeShapeType="1"/>
            </p:cNvSpPr>
            <p:nvPr/>
          </p:nvSpPr>
          <p:spPr bwMode="auto">
            <a:xfrm>
              <a:off x="4278" y="2163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85" name="Line 13"/>
            <p:cNvSpPr>
              <a:spLocks noChangeShapeType="1"/>
            </p:cNvSpPr>
            <p:nvPr/>
          </p:nvSpPr>
          <p:spPr bwMode="auto">
            <a:xfrm>
              <a:off x="4278" y="2061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86" name="Line 14"/>
            <p:cNvSpPr>
              <a:spLocks noChangeShapeType="1"/>
            </p:cNvSpPr>
            <p:nvPr/>
          </p:nvSpPr>
          <p:spPr bwMode="auto">
            <a:xfrm>
              <a:off x="4278" y="1960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87" name="Line 15"/>
            <p:cNvSpPr>
              <a:spLocks noChangeShapeType="1"/>
            </p:cNvSpPr>
            <p:nvPr/>
          </p:nvSpPr>
          <p:spPr bwMode="auto">
            <a:xfrm>
              <a:off x="4278" y="1858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88" name="Line 16"/>
            <p:cNvSpPr>
              <a:spLocks noChangeShapeType="1"/>
            </p:cNvSpPr>
            <p:nvPr/>
          </p:nvSpPr>
          <p:spPr bwMode="auto">
            <a:xfrm>
              <a:off x="4278" y="1760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89" name="Line 17"/>
            <p:cNvSpPr>
              <a:spLocks noChangeShapeType="1"/>
            </p:cNvSpPr>
            <p:nvPr/>
          </p:nvSpPr>
          <p:spPr bwMode="auto">
            <a:xfrm>
              <a:off x="4278" y="1659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0" name="Line 18"/>
            <p:cNvSpPr>
              <a:spLocks noChangeShapeType="1"/>
            </p:cNvSpPr>
            <p:nvPr/>
          </p:nvSpPr>
          <p:spPr bwMode="auto">
            <a:xfrm>
              <a:off x="4278" y="1557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1" name="Line 19"/>
            <p:cNvSpPr>
              <a:spLocks noChangeShapeType="1"/>
            </p:cNvSpPr>
            <p:nvPr/>
          </p:nvSpPr>
          <p:spPr bwMode="auto">
            <a:xfrm>
              <a:off x="4278" y="1456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2" name="Line 20"/>
            <p:cNvSpPr>
              <a:spLocks noChangeShapeType="1"/>
            </p:cNvSpPr>
            <p:nvPr/>
          </p:nvSpPr>
          <p:spPr bwMode="auto">
            <a:xfrm>
              <a:off x="4278" y="135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3" name="Line 21"/>
            <p:cNvSpPr>
              <a:spLocks noChangeShapeType="1"/>
            </p:cNvSpPr>
            <p:nvPr/>
          </p:nvSpPr>
          <p:spPr bwMode="auto">
            <a:xfrm>
              <a:off x="439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4" name="Line 22"/>
            <p:cNvSpPr>
              <a:spLocks noChangeShapeType="1"/>
            </p:cNvSpPr>
            <p:nvPr/>
          </p:nvSpPr>
          <p:spPr bwMode="auto">
            <a:xfrm>
              <a:off x="4516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5" name="Line 23"/>
            <p:cNvSpPr>
              <a:spLocks noChangeShapeType="1"/>
            </p:cNvSpPr>
            <p:nvPr/>
          </p:nvSpPr>
          <p:spPr bwMode="auto">
            <a:xfrm>
              <a:off x="463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6" name="Line 24"/>
            <p:cNvSpPr>
              <a:spLocks noChangeShapeType="1"/>
            </p:cNvSpPr>
            <p:nvPr/>
          </p:nvSpPr>
          <p:spPr bwMode="auto">
            <a:xfrm>
              <a:off x="475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7" name="Line 25"/>
            <p:cNvSpPr>
              <a:spLocks noChangeShapeType="1"/>
            </p:cNvSpPr>
            <p:nvPr/>
          </p:nvSpPr>
          <p:spPr bwMode="auto">
            <a:xfrm>
              <a:off x="4880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8" name="Line 26"/>
            <p:cNvSpPr>
              <a:spLocks noChangeShapeType="1"/>
            </p:cNvSpPr>
            <p:nvPr/>
          </p:nvSpPr>
          <p:spPr bwMode="auto">
            <a:xfrm>
              <a:off x="499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299" name="Line 27"/>
            <p:cNvSpPr>
              <a:spLocks noChangeShapeType="1"/>
            </p:cNvSpPr>
            <p:nvPr/>
          </p:nvSpPr>
          <p:spPr bwMode="auto">
            <a:xfrm>
              <a:off x="511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0" name="Line 28"/>
            <p:cNvSpPr>
              <a:spLocks noChangeShapeType="1"/>
            </p:cNvSpPr>
            <p:nvPr/>
          </p:nvSpPr>
          <p:spPr bwMode="auto">
            <a:xfrm>
              <a:off x="5240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1" name="Line 29"/>
            <p:cNvSpPr>
              <a:spLocks noChangeShapeType="1"/>
            </p:cNvSpPr>
            <p:nvPr/>
          </p:nvSpPr>
          <p:spPr bwMode="auto">
            <a:xfrm>
              <a:off x="535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2" name="Line 30"/>
            <p:cNvSpPr>
              <a:spLocks noChangeShapeType="1"/>
            </p:cNvSpPr>
            <p:nvPr/>
          </p:nvSpPr>
          <p:spPr bwMode="auto">
            <a:xfrm>
              <a:off x="5479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3" name="Rectangle 31"/>
            <p:cNvSpPr>
              <a:spLocks noChangeArrowheads="1"/>
            </p:cNvSpPr>
            <p:nvPr/>
          </p:nvSpPr>
          <p:spPr bwMode="auto">
            <a:xfrm>
              <a:off x="4278" y="1354"/>
              <a:ext cx="1201" cy="1012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4" name="Line 32"/>
            <p:cNvSpPr>
              <a:spLocks noChangeShapeType="1"/>
            </p:cNvSpPr>
            <p:nvPr/>
          </p:nvSpPr>
          <p:spPr bwMode="auto">
            <a:xfrm>
              <a:off x="4278" y="1354"/>
              <a:ext cx="1" cy="10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5" name="Line 33"/>
            <p:cNvSpPr>
              <a:spLocks noChangeShapeType="1"/>
            </p:cNvSpPr>
            <p:nvPr/>
          </p:nvSpPr>
          <p:spPr bwMode="auto">
            <a:xfrm>
              <a:off x="4266" y="236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6" name="Line 34"/>
            <p:cNvSpPr>
              <a:spLocks noChangeShapeType="1"/>
            </p:cNvSpPr>
            <p:nvPr/>
          </p:nvSpPr>
          <p:spPr bwMode="auto">
            <a:xfrm>
              <a:off x="4266" y="226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7" name="Line 35"/>
            <p:cNvSpPr>
              <a:spLocks noChangeShapeType="1"/>
            </p:cNvSpPr>
            <p:nvPr/>
          </p:nvSpPr>
          <p:spPr bwMode="auto">
            <a:xfrm>
              <a:off x="4266" y="216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8" name="Line 36"/>
            <p:cNvSpPr>
              <a:spLocks noChangeShapeType="1"/>
            </p:cNvSpPr>
            <p:nvPr/>
          </p:nvSpPr>
          <p:spPr bwMode="auto">
            <a:xfrm>
              <a:off x="4266" y="2061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09" name="Line 37"/>
            <p:cNvSpPr>
              <a:spLocks noChangeShapeType="1"/>
            </p:cNvSpPr>
            <p:nvPr/>
          </p:nvSpPr>
          <p:spPr bwMode="auto">
            <a:xfrm>
              <a:off x="4266" y="196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0" name="Line 38"/>
            <p:cNvSpPr>
              <a:spLocks noChangeShapeType="1"/>
            </p:cNvSpPr>
            <p:nvPr/>
          </p:nvSpPr>
          <p:spPr bwMode="auto">
            <a:xfrm>
              <a:off x="4266" y="185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1" name="Line 39"/>
            <p:cNvSpPr>
              <a:spLocks noChangeShapeType="1"/>
            </p:cNvSpPr>
            <p:nvPr/>
          </p:nvSpPr>
          <p:spPr bwMode="auto">
            <a:xfrm>
              <a:off x="4266" y="176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2" name="Line 40"/>
            <p:cNvSpPr>
              <a:spLocks noChangeShapeType="1"/>
            </p:cNvSpPr>
            <p:nvPr/>
          </p:nvSpPr>
          <p:spPr bwMode="auto">
            <a:xfrm>
              <a:off x="4266" y="165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3" name="Line 41"/>
            <p:cNvSpPr>
              <a:spLocks noChangeShapeType="1"/>
            </p:cNvSpPr>
            <p:nvPr/>
          </p:nvSpPr>
          <p:spPr bwMode="auto">
            <a:xfrm>
              <a:off x="4266" y="155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4" name="Line 42"/>
            <p:cNvSpPr>
              <a:spLocks noChangeShapeType="1"/>
            </p:cNvSpPr>
            <p:nvPr/>
          </p:nvSpPr>
          <p:spPr bwMode="auto">
            <a:xfrm>
              <a:off x="4266" y="145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5" name="Line 43"/>
            <p:cNvSpPr>
              <a:spLocks noChangeShapeType="1"/>
            </p:cNvSpPr>
            <p:nvPr/>
          </p:nvSpPr>
          <p:spPr bwMode="auto">
            <a:xfrm>
              <a:off x="4266" y="135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6" name="Line 44"/>
            <p:cNvSpPr>
              <a:spLocks noChangeShapeType="1"/>
            </p:cNvSpPr>
            <p:nvPr/>
          </p:nvSpPr>
          <p:spPr bwMode="auto">
            <a:xfrm>
              <a:off x="4278" y="2366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7" name="Line 45"/>
            <p:cNvSpPr>
              <a:spLocks noChangeShapeType="1"/>
            </p:cNvSpPr>
            <p:nvPr/>
          </p:nvSpPr>
          <p:spPr bwMode="auto">
            <a:xfrm flipV="1">
              <a:off x="427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8" name="Line 46"/>
            <p:cNvSpPr>
              <a:spLocks noChangeShapeType="1"/>
            </p:cNvSpPr>
            <p:nvPr/>
          </p:nvSpPr>
          <p:spPr bwMode="auto">
            <a:xfrm flipV="1">
              <a:off x="439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19" name="Line 47"/>
            <p:cNvSpPr>
              <a:spLocks noChangeShapeType="1"/>
            </p:cNvSpPr>
            <p:nvPr/>
          </p:nvSpPr>
          <p:spPr bwMode="auto">
            <a:xfrm flipV="1">
              <a:off x="4516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20" name="Line 48"/>
            <p:cNvSpPr>
              <a:spLocks noChangeShapeType="1"/>
            </p:cNvSpPr>
            <p:nvPr/>
          </p:nvSpPr>
          <p:spPr bwMode="auto">
            <a:xfrm flipV="1">
              <a:off x="463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21" name="Line 49"/>
            <p:cNvSpPr>
              <a:spLocks noChangeShapeType="1"/>
            </p:cNvSpPr>
            <p:nvPr/>
          </p:nvSpPr>
          <p:spPr bwMode="auto">
            <a:xfrm flipV="1">
              <a:off x="475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22" name="Line 50"/>
            <p:cNvSpPr>
              <a:spLocks noChangeShapeType="1"/>
            </p:cNvSpPr>
            <p:nvPr/>
          </p:nvSpPr>
          <p:spPr bwMode="auto">
            <a:xfrm flipV="1">
              <a:off x="4880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23" name="Line 51"/>
            <p:cNvSpPr>
              <a:spLocks noChangeShapeType="1"/>
            </p:cNvSpPr>
            <p:nvPr/>
          </p:nvSpPr>
          <p:spPr bwMode="auto">
            <a:xfrm flipV="1">
              <a:off x="499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24" name="Line 52"/>
            <p:cNvSpPr>
              <a:spLocks noChangeShapeType="1"/>
            </p:cNvSpPr>
            <p:nvPr/>
          </p:nvSpPr>
          <p:spPr bwMode="auto">
            <a:xfrm flipV="1">
              <a:off x="511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25" name="Line 53"/>
            <p:cNvSpPr>
              <a:spLocks noChangeShapeType="1"/>
            </p:cNvSpPr>
            <p:nvPr/>
          </p:nvSpPr>
          <p:spPr bwMode="auto">
            <a:xfrm flipV="1">
              <a:off x="5240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26" name="Line 54"/>
            <p:cNvSpPr>
              <a:spLocks noChangeShapeType="1"/>
            </p:cNvSpPr>
            <p:nvPr/>
          </p:nvSpPr>
          <p:spPr bwMode="auto">
            <a:xfrm flipV="1">
              <a:off x="5358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27" name="Line 55"/>
            <p:cNvSpPr>
              <a:spLocks noChangeShapeType="1"/>
            </p:cNvSpPr>
            <p:nvPr/>
          </p:nvSpPr>
          <p:spPr bwMode="auto">
            <a:xfrm flipV="1">
              <a:off x="5479" y="2366"/>
              <a:ext cx="1" cy="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28" name="Freeform 56"/>
            <p:cNvSpPr>
              <a:spLocks/>
            </p:cNvSpPr>
            <p:nvPr/>
          </p:nvSpPr>
          <p:spPr bwMode="auto">
            <a:xfrm>
              <a:off x="4609" y="1930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30 h 59"/>
                <a:gd name="T4" fmla="*/ 29 w 57"/>
                <a:gd name="T5" fmla="*/ 59 h 59"/>
                <a:gd name="T6" fmla="*/ 0 w 57"/>
                <a:gd name="T7" fmla="*/ 30 h 59"/>
                <a:gd name="T8" fmla="*/ 29 w 57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9">
                  <a:moveTo>
                    <a:pt x="29" y="0"/>
                  </a:moveTo>
                  <a:lnTo>
                    <a:pt x="57" y="30"/>
                  </a:lnTo>
                  <a:lnTo>
                    <a:pt x="29" y="59"/>
                  </a:lnTo>
                  <a:lnTo>
                    <a:pt x="0" y="3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29" name="Freeform 57"/>
            <p:cNvSpPr>
              <a:spLocks/>
            </p:cNvSpPr>
            <p:nvPr/>
          </p:nvSpPr>
          <p:spPr bwMode="auto">
            <a:xfrm>
              <a:off x="4609" y="1731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29 h 59"/>
                <a:gd name="T4" fmla="*/ 29 w 57"/>
                <a:gd name="T5" fmla="*/ 59 h 59"/>
                <a:gd name="T6" fmla="*/ 0 w 57"/>
                <a:gd name="T7" fmla="*/ 29 h 59"/>
                <a:gd name="T8" fmla="*/ 29 w 57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9">
                  <a:moveTo>
                    <a:pt x="29" y="0"/>
                  </a:moveTo>
                  <a:lnTo>
                    <a:pt x="57" y="29"/>
                  </a:lnTo>
                  <a:lnTo>
                    <a:pt x="29" y="59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0" name="Freeform 58"/>
            <p:cNvSpPr>
              <a:spLocks/>
            </p:cNvSpPr>
            <p:nvPr/>
          </p:nvSpPr>
          <p:spPr bwMode="auto">
            <a:xfrm>
              <a:off x="5091" y="2032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29 h 59"/>
                <a:gd name="T4" fmla="*/ 28 w 56"/>
                <a:gd name="T5" fmla="*/ 59 h 59"/>
                <a:gd name="T6" fmla="*/ 0 w 56"/>
                <a:gd name="T7" fmla="*/ 29 h 59"/>
                <a:gd name="T8" fmla="*/ 28 w 56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9">
                  <a:moveTo>
                    <a:pt x="28" y="0"/>
                  </a:moveTo>
                  <a:lnTo>
                    <a:pt x="56" y="29"/>
                  </a:lnTo>
                  <a:lnTo>
                    <a:pt x="28" y="59"/>
                  </a:lnTo>
                  <a:lnTo>
                    <a:pt x="0" y="2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1" name="Freeform 59"/>
            <p:cNvSpPr>
              <a:spLocks/>
            </p:cNvSpPr>
            <p:nvPr/>
          </p:nvSpPr>
          <p:spPr bwMode="auto">
            <a:xfrm>
              <a:off x="4731" y="1629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30 h 59"/>
                <a:gd name="T4" fmla="*/ 28 w 56"/>
                <a:gd name="T5" fmla="*/ 59 h 59"/>
                <a:gd name="T6" fmla="*/ 0 w 56"/>
                <a:gd name="T7" fmla="*/ 30 h 59"/>
                <a:gd name="T8" fmla="*/ 28 w 56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9">
                  <a:moveTo>
                    <a:pt x="28" y="0"/>
                  </a:moveTo>
                  <a:lnTo>
                    <a:pt x="56" y="30"/>
                  </a:lnTo>
                  <a:lnTo>
                    <a:pt x="28" y="59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2" name="Freeform 60"/>
            <p:cNvSpPr>
              <a:spLocks/>
            </p:cNvSpPr>
            <p:nvPr/>
          </p:nvSpPr>
          <p:spPr bwMode="auto">
            <a:xfrm>
              <a:off x="4609" y="1528"/>
              <a:ext cx="57" cy="59"/>
            </a:xfrm>
            <a:custGeom>
              <a:avLst/>
              <a:gdLst>
                <a:gd name="T0" fmla="*/ 29 w 57"/>
                <a:gd name="T1" fmla="*/ 0 h 59"/>
                <a:gd name="T2" fmla="*/ 57 w 57"/>
                <a:gd name="T3" fmla="*/ 29 h 59"/>
                <a:gd name="T4" fmla="*/ 29 w 57"/>
                <a:gd name="T5" fmla="*/ 59 h 59"/>
                <a:gd name="T6" fmla="*/ 0 w 57"/>
                <a:gd name="T7" fmla="*/ 29 h 59"/>
                <a:gd name="T8" fmla="*/ 29 w 57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9">
                  <a:moveTo>
                    <a:pt x="29" y="0"/>
                  </a:moveTo>
                  <a:lnTo>
                    <a:pt x="57" y="29"/>
                  </a:lnTo>
                  <a:lnTo>
                    <a:pt x="29" y="59"/>
                  </a:lnTo>
                  <a:lnTo>
                    <a:pt x="0" y="29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3" name="Freeform 61"/>
            <p:cNvSpPr>
              <a:spLocks/>
            </p:cNvSpPr>
            <p:nvPr/>
          </p:nvSpPr>
          <p:spPr bwMode="auto">
            <a:xfrm>
              <a:off x="5212" y="1832"/>
              <a:ext cx="57" cy="60"/>
            </a:xfrm>
            <a:custGeom>
              <a:avLst/>
              <a:gdLst>
                <a:gd name="T0" fmla="*/ 28 w 57"/>
                <a:gd name="T1" fmla="*/ 0 h 60"/>
                <a:gd name="T2" fmla="*/ 57 w 57"/>
                <a:gd name="T3" fmla="*/ 30 h 60"/>
                <a:gd name="T4" fmla="*/ 28 w 57"/>
                <a:gd name="T5" fmla="*/ 60 h 60"/>
                <a:gd name="T6" fmla="*/ 0 w 57"/>
                <a:gd name="T7" fmla="*/ 30 h 60"/>
                <a:gd name="T8" fmla="*/ 28 w 57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0">
                  <a:moveTo>
                    <a:pt x="28" y="0"/>
                  </a:moveTo>
                  <a:lnTo>
                    <a:pt x="57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4" name="Freeform 62"/>
            <p:cNvSpPr>
              <a:spLocks/>
            </p:cNvSpPr>
            <p:nvPr/>
          </p:nvSpPr>
          <p:spPr bwMode="auto">
            <a:xfrm>
              <a:off x="4731" y="1832"/>
              <a:ext cx="56" cy="60"/>
            </a:xfrm>
            <a:custGeom>
              <a:avLst/>
              <a:gdLst>
                <a:gd name="T0" fmla="*/ 28 w 56"/>
                <a:gd name="T1" fmla="*/ 0 h 60"/>
                <a:gd name="T2" fmla="*/ 56 w 56"/>
                <a:gd name="T3" fmla="*/ 30 h 60"/>
                <a:gd name="T4" fmla="*/ 28 w 56"/>
                <a:gd name="T5" fmla="*/ 60 h 60"/>
                <a:gd name="T6" fmla="*/ 0 w 56"/>
                <a:gd name="T7" fmla="*/ 30 h 60"/>
                <a:gd name="T8" fmla="*/ 28 w 56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0">
                  <a:moveTo>
                    <a:pt x="28" y="0"/>
                  </a:moveTo>
                  <a:lnTo>
                    <a:pt x="56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5" name="Freeform 63"/>
            <p:cNvSpPr>
              <a:spLocks/>
            </p:cNvSpPr>
            <p:nvPr/>
          </p:nvSpPr>
          <p:spPr bwMode="auto">
            <a:xfrm>
              <a:off x="4852" y="2235"/>
              <a:ext cx="57" cy="59"/>
            </a:xfrm>
            <a:custGeom>
              <a:avLst/>
              <a:gdLst>
                <a:gd name="T0" fmla="*/ 28 w 57"/>
                <a:gd name="T1" fmla="*/ 0 h 59"/>
                <a:gd name="T2" fmla="*/ 57 w 57"/>
                <a:gd name="T3" fmla="*/ 29 h 59"/>
                <a:gd name="T4" fmla="*/ 28 w 57"/>
                <a:gd name="T5" fmla="*/ 59 h 59"/>
                <a:gd name="T6" fmla="*/ 0 w 57"/>
                <a:gd name="T7" fmla="*/ 29 h 59"/>
                <a:gd name="T8" fmla="*/ 28 w 57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59">
                  <a:moveTo>
                    <a:pt x="28" y="0"/>
                  </a:moveTo>
                  <a:lnTo>
                    <a:pt x="57" y="29"/>
                  </a:lnTo>
                  <a:lnTo>
                    <a:pt x="28" y="59"/>
                  </a:lnTo>
                  <a:lnTo>
                    <a:pt x="0" y="29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FFFF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6" name="Freeform 64"/>
            <p:cNvSpPr>
              <a:spLocks/>
            </p:cNvSpPr>
            <p:nvPr/>
          </p:nvSpPr>
          <p:spPr bwMode="auto">
            <a:xfrm>
              <a:off x="5091" y="1930"/>
              <a:ext cx="56" cy="59"/>
            </a:xfrm>
            <a:custGeom>
              <a:avLst/>
              <a:gdLst>
                <a:gd name="T0" fmla="*/ 28 w 56"/>
                <a:gd name="T1" fmla="*/ 0 h 59"/>
                <a:gd name="T2" fmla="*/ 56 w 56"/>
                <a:gd name="T3" fmla="*/ 30 h 59"/>
                <a:gd name="T4" fmla="*/ 28 w 56"/>
                <a:gd name="T5" fmla="*/ 59 h 59"/>
                <a:gd name="T6" fmla="*/ 0 w 56"/>
                <a:gd name="T7" fmla="*/ 30 h 59"/>
                <a:gd name="T8" fmla="*/ 28 w 56"/>
                <a:gd name="T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59">
                  <a:moveTo>
                    <a:pt x="28" y="0"/>
                  </a:moveTo>
                  <a:lnTo>
                    <a:pt x="56" y="30"/>
                  </a:lnTo>
                  <a:lnTo>
                    <a:pt x="28" y="59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7" name="Freeform 65"/>
            <p:cNvSpPr>
              <a:spLocks/>
            </p:cNvSpPr>
            <p:nvPr/>
          </p:nvSpPr>
          <p:spPr bwMode="auto">
            <a:xfrm>
              <a:off x="4852" y="1832"/>
              <a:ext cx="57" cy="60"/>
            </a:xfrm>
            <a:custGeom>
              <a:avLst/>
              <a:gdLst>
                <a:gd name="T0" fmla="*/ 28 w 57"/>
                <a:gd name="T1" fmla="*/ 0 h 60"/>
                <a:gd name="T2" fmla="*/ 57 w 57"/>
                <a:gd name="T3" fmla="*/ 30 h 60"/>
                <a:gd name="T4" fmla="*/ 28 w 57"/>
                <a:gd name="T5" fmla="*/ 60 h 60"/>
                <a:gd name="T6" fmla="*/ 0 w 57"/>
                <a:gd name="T7" fmla="*/ 30 h 60"/>
                <a:gd name="T8" fmla="*/ 28 w 57"/>
                <a:gd name="T9" fmla="*/ 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0">
                  <a:moveTo>
                    <a:pt x="28" y="0"/>
                  </a:moveTo>
                  <a:lnTo>
                    <a:pt x="57" y="30"/>
                  </a:lnTo>
                  <a:lnTo>
                    <a:pt x="28" y="60"/>
                  </a:lnTo>
                  <a:lnTo>
                    <a:pt x="0" y="3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80"/>
            </a:solidFill>
            <a:ln w="635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8" name="Oval 66"/>
            <p:cNvSpPr>
              <a:spLocks noChangeArrowheads="1"/>
            </p:cNvSpPr>
            <p:nvPr/>
          </p:nvSpPr>
          <p:spPr bwMode="auto">
            <a:xfrm>
              <a:off x="4686" y="1811"/>
              <a:ext cx="53" cy="5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39" name="Oval 67"/>
            <p:cNvSpPr>
              <a:spLocks noChangeArrowheads="1"/>
            </p:cNvSpPr>
            <p:nvPr/>
          </p:nvSpPr>
          <p:spPr bwMode="auto">
            <a:xfrm>
              <a:off x="5054" y="1900"/>
              <a:ext cx="53" cy="55"/>
            </a:xfrm>
            <a:prstGeom prst="ellipse">
              <a:avLst/>
            </a:prstGeom>
            <a:solidFill>
              <a:srgbClr val="FF0000"/>
            </a:solidFill>
            <a:ln w="6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0340" name="Rectangle 68"/>
            <p:cNvSpPr>
              <a:spLocks noChangeArrowheads="1"/>
            </p:cNvSpPr>
            <p:nvPr/>
          </p:nvSpPr>
          <p:spPr bwMode="auto">
            <a:xfrm>
              <a:off x="4221" y="2336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41" name="Rectangle 69"/>
            <p:cNvSpPr>
              <a:spLocks noChangeArrowheads="1"/>
            </p:cNvSpPr>
            <p:nvPr/>
          </p:nvSpPr>
          <p:spPr bwMode="auto">
            <a:xfrm>
              <a:off x="4221" y="2235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1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42" name="Rectangle 70"/>
            <p:cNvSpPr>
              <a:spLocks noChangeArrowheads="1"/>
            </p:cNvSpPr>
            <p:nvPr/>
          </p:nvSpPr>
          <p:spPr bwMode="auto">
            <a:xfrm>
              <a:off x="4221" y="2133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2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43" name="Rectangle 71"/>
            <p:cNvSpPr>
              <a:spLocks noChangeArrowheads="1"/>
            </p:cNvSpPr>
            <p:nvPr/>
          </p:nvSpPr>
          <p:spPr bwMode="auto">
            <a:xfrm>
              <a:off x="4221" y="2032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3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44" name="Rectangle 72"/>
            <p:cNvSpPr>
              <a:spLocks noChangeArrowheads="1"/>
            </p:cNvSpPr>
            <p:nvPr/>
          </p:nvSpPr>
          <p:spPr bwMode="auto">
            <a:xfrm>
              <a:off x="4221" y="1930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4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45" name="Rectangle 73"/>
            <p:cNvSpPr>
              <a:spLocks noChangeArrowheads="1"/>
            </p:cNvSpPr>
            <p:nvPr/>
          </p:nvSpPr>
          <p:spPr bwMode="auto">
            <a:xfrm>
              <a:off x="4221" y="1828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5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46" name="Rectangle 74"/>
            <p:cNvSpPr>
              <a:spLocks noChangeArrowheads="1"/>
            </p:cNvSpPr>
            <p:nvPr/>
          </p:nvSpPr>
          <p:spPr bwMode="auto">
            <a:xfrm>
              <a:off x="4221" y="1731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6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47" name="Rectangle 75"/>
            <p:cNvSpPr>
              <a:spLocks noChangeArrowheads="1"/>
            </p:cNvSpPr>
            <p:nvPr/>
          </p:nvSpPr>
          <p:spPr bwMode="auto">
            <a:xfrm>
              <a:off x="4221" y="1629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7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48" name="Rectangle 76"/>
            <p:cNvSpPr>
              <a:spLocks noChangeArrowheads="1"/>
            </p:cNvSpPr>
            <p:nvPr/>
          </p:nvSpPr>
          <p:spPr bwMode="auto">
            <a:xfrm>
              <a:off x="4221" y="1528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8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49" name="Rectangle 77"/>
            <p:cNvSpPr>
              <a:spLocks noChangeArrowheads="1"/>
            </p:cNvSpPr>
            <p:nvPr/>
          </p:nvSpPr>
          <p:spPr bwMode="auto">
            <a:xfrm>
              <a:off x="4221" y="1426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9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0" name="Rectangle 78"/>
            <p:cNvSpPr>
              <a:spLocks noChangeArrowheads="1"/>
            </p:cNvSpPr>
            <p:nvPr/>
          </p:nvSpPr>
          <p:spPr bwMode="auto">
            <a:xfrm>
              <a:off x="4197" y="1324"/>
              <a:ext cx="7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10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1" name="Rectangle 79"/>
            <p:cNvSpPr>
              <a:spLocks noChangeArrowheads="1"/>
            </p:cNvSpPr>
            <p:nvPr/>
          </p:nvSpPr>
          <p:spPr bwMode="auto">
            <a:xfrm>
              <a:off x="426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2" name="Rectangle 80"/>
            <p:cNvSpPr>
              <a:spLocks noChangeArrowheads="1"/>
            </p:cNvSpPr>
            <p:nvPr/>
          </p:nvSpPr>
          <p:spPr bwMode="auto">
            <a:xfrm>
              <a:off x="438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1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3" name="Rectangle 81"/>
            <p:cNvSpPr>
              <a:spLocks noChangeArrowheads="1"/>
            </p:cNvSpPr>
            <p:nvPr/>
          </p:nvSpPr>
          <p:spPr bwMode="auto">
            <a:xfrm>
              <a:off x="4504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2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4" name="Rectangle 82"/>
            <p:cNvSpPr>
              <a:spLocks noChangeArrowheads="1"/>
            </p:cNvSpPr>
            <p:nvPr/>
          </p:nvSpPr>
          <p:spPr bwMode="auto">
            <a:xfrm>
              <a:off x="462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3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5" name="Rectangle 83"/>
            <p:cNvSpPr>
              <a:spLocks noChangeArrowheads="1"/>
            </p:cNvSpPr>
            <p:nvPr/>
          </p:nvSpPr>
          <p:spPr bwMode="auto">
            <a:xfrm>
              <a:off x="474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4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6" name="Rectangle 84"/>
            <p:cNvSpPr>
              <a:spLocks noChangeArrowheads="1"/>
            </p:cNvSpPr>
            <p:nvPr/>
          </p:nvSpPr>
          <p:spPr bwMode="auto">
            <a:xfrm>
              <a:off x="4868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5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7" name="Rectangle 85"/>
            <p:cNvSpPr>
              <a:spLocks noChangeArrowheads="1"/>
            </p:cNvSpPr>
            <p:nvPr/>
          </p:nvSpPr>
          <p:spPr bwMode="auto">
            <a:xfrm>
              <a:off x="498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6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8" name="Rectangle 86"/>
            <p:cNvSpPr>
              <a:spLocks noChangeArrowheads="1"/>
            </p:cNvSpPr>
            <p:nvPr/>
          </p:nvSpPr>
          <p:spPr bwMode="auto">
            <a:xfrm>
              <a:off x="5107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7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59" name="Rectangle 87"/>
            <p:cNvSpPr>
              <a:spLocks noChangeArrowheads="1"/>
            </p:cNvSpPr>
            <p:nvPr/>
          </p:nvSpPr>
          <p:spPr bwMode="auto">
            <a:xfrm>
              <a:off x="5228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8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60" name="Rectangle 88"/>
            <p:cNvSpPr>
              <a:spLocks noChangeArrowheads="1"/>
            </p:cNvSpPr>
            <p:nvPr/>
          </p:nvSpPr>
          <p:spPr bwMode="auto">
            <a:xfrm>
              <a:off x="5346" y="2404"/>
              <a:ext cx="44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9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61" name="Rectangle 89"/>
            <p:cNvSpPr>
              <a:spLocks noChangeArrowheads="1"/>
            </p:cNvSpPr>
            <p:nvPr/>
          </p:nvSpPr>
          <p:spPr bwMode="auto">
            <a:xfrm>
              <a:off x="5455" y="2404"/>
              <a:ext cx="73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600">
                  <a:solidFill>
                    <a:srgbClr val="000000"/>
                  </a:solidFill>
                  <a:latin typeface="Arial" pitchFamily="34" charset="0"/>
                  <a:ea typeface="굴림" pitchFamily="34" charset="-127"/>
                </a:rPr>
                <a:t>10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0362" name="Rectangle 90"/>
            <p:cNvSpPr>
              <a:spLocks noChangeArrowheads="1"/>
            </p:cNvSpPr>
            <p:nvPr/>
          </p:nvSpPr>
          <p:spPr bwMode="auto">
            <a:xfrm>
              <a:off x="4144" y="1265"/>
              <a:ext cx="1400" cy="1254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0363" name="Freeform 91"/>
            <p:cNvSpPr>
              <a:spLocks/>
            </p:cNvSpPr>
            <p:nvPr/>
          </p:nvSpPr>
          <p:spPr bwMode="auto">
            <a:xfrm>
              <a:off x="4426" y="1447"/>
              <a:ext cx="573" cy="873"/>
            </a:xfrm>
            <a:custGeom>
              <a:avLst/>
              <a:gdLst>
                <a:gd name="T0" fmla="*/ 518 w 852"/>
                <a:gd name="T1" fmla="*/ 280 h 1260"/>
                <a:gd name="T2" fmla="*/ 392 w 852"/>
                <a:gd name="T3" fmla="*/ 36 h 1260"/>
                <a:gd name="T4" fmla="*/ 237 w 852"/>
                <a:gd name="T5" fmla="*/ 21 h 1260"/>
                <a:gd name="T6" fmla="*/ 133 w 852"/>
                <a:gd name="T7" fmla="*/ 73 h 1260"/>
                <a:gd name="T8" fmla="*/ 0 w 852"/>
                <a:gd name="T9" fmla="*/ 369 h 1260"/>
                <a:gd name="T10" fmla="*/ 44 w 852"/>
                <a:gd name="T11" fmla="*/ 688 h 1260"/>
                <a:gd name="T12" fmla="*/ 362 w 852"/>
                <a:gd name="T13" fmla="*/ 1117 h 1260"/>
                <a:gd name="T14" fmla="*/ 429 w 852"/>
                <a:gd name="T15" fmla="*/ 1139 h 1260"/>
                <a:gd name="T16" fmla="*/ 451 w 852"/>
                <a:gd name="T17" fmla="*/ 1154 h 1260"/>
                <a:gd name="T18" fmla="*/ 525 w 852"/>
                <a:gd name="T19" fmla="*/ 1176 h 1260"/>
                <a:gd name="T20" fmla="*/ 622 w 852"/>
                <a:gd name="T21" fmla="*/ 1228 h 1260"/>
                <a:gd name="T22" fmla="*/ 792 w 852"/>
                <a:gd name="T23" fmla="*/ 1243 h 1260"/>
                <a:gd name="T24" fmla="*/ 785 w 852"/>
                <a:gd name="T25" fmla="*/ 1021 h 1260"/>
                <a:gd name="T26" fmla="*/ 748 w 852"/>
                <a:gd name="T27" fmla="*/ 954 h 1260"/>
                <a:gd name="T28" fmla="*/ 688 w 852"/>
                <a:gd name="T29" fmla="*/ 858 h 1260"/>
                <a:gd name="T30" fmla="*/ 622 w 852"/>
                <a:gd name="T31" fmla="*/ 762 h 1260"/>
                <a:gd name="T32" fmla="*/ 607 w 852"/>
                <a:gd name="T33" fmla="*/ 732 h 1260"/>
                <a:gd name="T34" fmla="*/ 592 w 852"/>
                <a:gd name="T35" fmla="*/ 710 h 1260"/>
                <a:gd name="T36" fmla="*/ 555 w 852"/>
                <a:gd name="T37" fmla="*/ 643 h 1260"/>
                <a:gd name="T38" fmla="*/ 540 w 852"/>
                <a:gd name="T39" fmla="*/ 621 h 1260"/>
                <a:gd name="T40" fmla="*/ 518 w 852"/>
                <a:gd name="T41" fmla="*/ 28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52" h="1260">
                  <a:moveTo>
                    <a:pt x="518" y="280"/>
                  </a:moveTo>
                  <a:cubicBezTo>
                    <a:pt x="509" y="187"/>
                    <a:pt x="497" y="69"/>
                    <a:pt x="392" y="36"/>
                  </a:cubicBezTo>
                  <a:cubicBezTo>
                    <a:pt x="339" y="0"/>
                    <a:pt x="309" y="15"/>
                    <a:pt x="237" y="21"/>
                  </a:cubicBezTo>
                  <a:cubicBezTo>
                    <a:pt x="194" y="31"/>
                    <a:pt x="168" y="45"/>
                    <a:pt x="133" y="73"/>
                  </a:cubicBezTo>
                  <a:cubicBezTo>
                    <a:pt x="84" y="168"/>
                    <a:pt x="20" y="262"/>
                    <a:pt x="0" y="369"/>
                  </a:cubicBezTo>
                  <a:cubicBezTo>
                    <a:pt x="5" y="481"/>
                    <a:pt x="3" y="584"/>
                    <a:pt x="44" y="688"/>
                  </a:cubicBezTo>
                  <a:cubicBezTo>
                    <a:pt x="78" y="870"/>
                    <a:pt x="173" y="1057"/>
                    <a:pt x="362" y="1117"/>
                  </a:cubicBezTo>
                  <a:cubicBezTo>
                    <a:pt x="415" y="1152"/>
                    <a:pt x="347" y="1112"/>
                    <a:pt x="429" y="1139"/>
                  </a:cubicBezTo>
                  <a:cubicBezTo>
                    <a:pt x="437" y="1142"/>
                    <a:pt x="443" y="1150"/>
                    <a:pt x="451" y="1154"/>
                  </a:cubicBezTo>
                  <a:cubicBezTo>
                    <a:pt x="473" y="1165"/>
                    <a:pt x="501" y="1168"/>
                    <a:pt x="525" y="1176"/>
                  </a:cubicBezTo>
                  <a:cubicBezTo>
                    <a:pt x="562" y="1201"/>
                    <a:pt x="581" y="1218"/>
                    <a:pt x="622" y="1228"/>
                  </a:cubicBezTo>
                  <a:cubicBezTo>
                    <a:pt x="684" y="1260"/>
                    <a:pt x="714" y="1249"/>
                    <a:pt x="792" y="1243"/>
                  </a:cubicBezTo>
                  <a:cubicBezTo>
                    <a:pt x="852" y="1183"/>
                    <a:pt x="819" y="1088"/>
                    <a:pt x="785" y="1021"/>
                  </a:cubicBezTo>
                  <a:cubicBezTo>
                    <a:pt x="770" y="992"/>
                    <a:pt x="773" y="979"/>
                    <a:pt x="748" y="954"/>
                  </a:cubicBezTo>
                  <a:cubicBezTo>
                    <a:pt x="735" y="917"/>
                    <a:pt x="711" y="888"/>
                    <a:pt x="688" y="858"/>
                  </a:cubicBezTo>
                  <a:cubicBezTo>
                    <a:pt x="676" y="821"/>
                    <a:pt x="643" y="795"/>
                    <a:pt x="622" y="762"/>
                  </a:cubicBezTo>
                  <a:cubicBezTo>
                    <a:pt x="616" y="753"/>
                    <a:pt x="613" y="742"/>
                    <a:pt x="607" y="732"/>
                  </a:cubicBezTo>
                  <a:cubicBezTo>
                    <a:pt x="603" y="724"/>
                    <a:pt x="597" y="717"/>
                    <a:pt x="592" y="710"/>
                  </a:cubicBezTo>
                  <a:cubicBezTo>
                    <a:pt x="580" y="671"/>
                    <a:pt x="589" y="694"/>
                    <a:pt x="555" y="643"/>
                  </a:cubicBezTo>
                  <a:cubicBezTo>
                    <a:pt x="550" y="636"/>
                    <a:pt x="540" y="621"/>
                    <a:pt x="540" y="621"/>
                  </a:cubicBezTo>
                  <a:cubicBezTo>
                    <a:pt x="519" y="510"/>
                    <a:pt x="518" y="392"/>
                    <a:pt x="518" y="28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90364" name="Freeform 92"/>
            <p:cNvSpPr>
              <a:spLocks/>
            </p:cNvSpPr>
            <p:nvPr/>
          </p:nvSpPr>
          <p:spPr bwMode="auto">
            <a:xfrm>
              <a:off x="4846" y="1713"/>
              <a:ext cx="516" cy="436"/>
            </a:xfrm>
            <a:custGeom>
              <a:avLst/>
              <a:gdLst>
                <a:gd name="T0" fmla="*/ 183 w 768"/>
                <a:gd name="T1" fmla="*/ 67 h 630"/>
                <a:gd name="T2" fmla="*/ 72 w 768"/>
                <a:gd name="T3" fmla="*/ 74 h 630"/>
                <a:gd name="T4" fmla="*/ 5 w 768"/>
                <a:gd name="T5" fmla="*/ 170 h 630"/>
                <a:gd name="T6" fmla="*/ 13 w 768"/>
                <a:gd name="T7" fmla="*/ 311 h 630"/>
                <a:gd name="T8" fmla="*/ 57 w 768"/>
                <a:gd name="T9" fmla="*/ 356 h 630"/>
                <a:gd name="T10" fmla="*/ 109 w 768"/>
                <a:gd name="T11" fmla="*/ 415 h 630"/>
                <a:gd name="T12" fmla="*/ 235 w 768"/>
                <a:gd name="T13" fmla="*/ 548 h 630"/>
                <a:gd name="T14" fmla="*/ 257 w 768"/>
                <a:gd name="T15" fmla="*/ 570 h 630"/>
                <a:gd name="T16" fmla="*/ 331 w 768"/>
                <a:gd name="T17" fmla="*/ 593 h 630"/>
                <a:gd name="T18" fmla="*/ 450 w 768"/>
                <a:gd name="T19" fmla="*/ 630 h 630"/>
                <a:gd name="T20" fmla="*/ 598 w 768"/>
                <a:gd name="T21" fmla="*/ 607 h 630"/>
                <a:gd name="T22" fmla="*/ 657 w 768"/>
                <a:gd name="T23" fmla="*/ 585 h 630"/>
                <a:gd name="T24" fmla="*/ 687 w 768"/>
                <a:gd name="T25" fmla="*/ 533 h 630"/>
                <a:gd name="T26" fmla="*/ 717 w 768"/>
                <a:gd name="T27" fmla="*/ 474 h 630"/>
                <a:gd name="T28" fmla="*/ 724 w 768"/>
                <a:gd name="T29" fmla="*/ 437 h 630"/>
                <a:gd name="T30" fmla="*/ 739 w 768"/>
                <a:gd name="T31" fmla="*/ 415 h 630"/>
                <a:gd name="T32" fmla="*/ 768 w 768"/>
                <a:gd name="T33" fmla="*/ 296 h 630"/>
                <a:gd name="T34" fmla="*/ 761 w 768"/>
                <a:gd name="T35" fmla="*/ 178 h 630"/>
                <a:gd name="T36" fmla="*/ 724 w 768"/>
                <a:gd name="T37" fmla="*/ 111 h 630"/>
                <a:gd name="T38" fmla="*/ 465 w 768"/>
                <a:gd name="T39" fmla="*/ 0 h 630"/>
                <a:gd name="T40" fmla="*/ 205 w 768"/>
                <a:gd name="T41" fmla="*/ 30 h 630"/>
                <a:gd name="T42" fmla="*/ 183 w 768"/>
                <a:gd name="T43" fmla="*/ 67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68" h="630">
                  <a:moveTo>
                    <a:pt x="183" y="67"/>
                  </a:moveTo>
                  <a:cubicBezTo>
                    <a:pt x="146" y="41"/>
                    <a:pt x="112" y="61"/>
                    <a:pt x="72" y="74"/>
                  </a:cubicBezTo>
                  <a:cubicBezTo>
                    <a:pt x="13" y="114"/>
                    <a:pt x="28" y="107"/>
                    <a:pt x="5" y="170"/>
                  </a:cubicBezTo>
                  <a:cubicBezTo>
                    <a:pt x="8" y="217"/>
                    <a:pt x="0" y="266"/>
                    <a:pt x="13" y="311"/>
                  </a:cubicBezTo>
                  <a:cubicBezTo>
                    <a:pt x="19" y="331"/>
                    <a:pt x="45" y="339"/>
                    <a:pt x="57" y="356"/>
                  </a:cubicBezTo>
                  <a:cubicBezTo>
                    <a:pt x="92" y="407"/>
                    <a:pt x="72" y="390"/>
                    <a:pt x="109" y="415"/>
                  </a:cubicBezTo>
                  <a:cubicBezTo>
                    <a:pt x="145" y="467"/>
                    <a:pt x="187" y="508"/>
                    <a:pt x="235" y="548"/>
                  </a:cubicBezTo>
                  <a:cubicBezTo>
                    <a:pt x="243" y="555"/>
                    <a:pt x="248" y="565"/>
                    <a:pt x="257" y="570"/>
                  </a:cubicBezTo>
                  <a:cubicBezTo>
                    <a:pt x="283" y="584"/>
                    <a:pt x="305" y="583"/>
                    <a:pt x="331" y="593"/>
                  </a:cubicBezTo>
                  <a:cubicBezTo>
                    <a:pt x="371" y="608"/>
                    <a:pt x="408" y="621"/>
                    <a:pt x="450" y="630"/>
                  </a:cubicBezTo>
                  <a:cubicBezTo>
                    <a:pt x="498" y="625"/>
                    <a:pt x="551" y="623"/>
                    <a:pt x="598" y="607"/>
                  </a:cubicBezTo>
                  <a:cubicBezTo>
                    <a:pt x="618" y="600"/>
                    <a:pt x="657" y="585"/>
                    <a:pt x="657" y="585"/>
                  </a:cubicBezTo>
                  <a:cubicBezTo>
                    <a:pt x="675" y="536"/>
                    <a:pt x="651" y="594"/>
                    <a:pt x="687" y="533"/>
                  </a:cubicBezTo>
                  <a:cubicBezTo>
                    <a:pt x="698" y="514"/>
                    <a:pt x="717" y="474"/>
                    <a:pt x="717" y="474"/>
                  </a:cubicBezTo>
                  <a:cubicBezTo>
                    <a:pt x="719" y="462"/>
                    <a:pt x="720" y="449"/>
                    <a:pt x="724" y="437"/>
                  </a:cubicBezTo>
                  <a:cubicBezTo>
                    <a:pt x="727" y="429"/>
                    <a:pt x="736" y="423"/>
                    <a:pt x="739" y="415"/>
                  </a:cubicBezTo>
                  <a:cubicBezTo>
                    <a:pt x="750" y="382"/>
                    <a:pt x="760" y="332"/>
                    <a:pt x="768" y="296"/>
                  </a:cubicBezTo>
                  <a:cubicBezTo>
                    <a:pt x="766" y="257"/>
                    <a:pt x="766" y="217"/>
                    <a:pt x="761" y="178"/>
                  </a:cubicBezTo>
                  <a:cubicBezTo>
                    <a:pt x="754" y="127"/>
                    <a:pt x="750" y="142"/>
                    <a:pt x="724" y="111"/>
                  </a:cubicBezTo>
                  <a:cubicBezTo>
                    <a:pt x="653" y="27"/>
                    <a:pt x="566" y="24"/>
                    <a:pt x="465" y="0"/>
                  </a:cubicBezTo>
                  <a:cubicBezTo>
                    <a:pt x="370" y="4"/>
                    <a:pt x="294" y="6"/>
                    <a:pt x="205" y="30"/>
                  </a:cubicBezTo>
                  <a:cubicBezTo>
                    <a:pt x="154" y="63"/>
                    <a:pt x="144" y="53"/>
                    <a:pt x="183" y="67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90365" name="Line 93"/>
          <p:cNvSpPr>
            <a:spLocks noChangeShapeType="1"/>
          </p:cNvSpPr>
          <p:nvPr/>
        </p:nvSpPr>
        <p:spPr bwMode="auto">
          <a:xfrm>
            <a:off x="5638800" y="2971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90366" name="Group 94"/>
          <p:cNvGrpSpPr>
            <a:grpSpLocks/>
          </p:cNvGrpSpPr>
          <p:nvPr/>
        </p:nvGrpSpPr>
        <p:grpSpPr bwMode="auto">
          <a:xfrm>
            <a:off x="6629400" y="4114800"/>
            <a:ext cx="2286000" cy="2286000"/>
            <a:chOff x="3312" y="2640"/>
            <a:chExt cx="1440" cy="1440"/>
          </a:xfrm>
        </p:grpSpPr>
        <p:graphicFrame>
          <p:nvGraphicFramePr>
            <p:cNvPr id="1590367" name="Object 95"/>
            <p:cNvGraphicFramePr>
              <a:graphicFrameLocks noChangeAspect="1"/>
            </p:cNvGraphicFramePr>
            <p:nvPr/>
          </p:nvGraphicFramePr>
          <p:xfrm>
            <a:off x="3312" y="2832"/>
            <a:ext cx="1440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02" name="Worksheet" r:id="rId5" imgW="3419856" imgH="2934005" progId="Excel.Sheet.8">
                    <p:embed/>
                  </p:oleObj>
                </mc:Choice>
                <mc:Fallback>
                  <p:oleObj name="Worksheet" r:id="rId5" imgW="3419856" imgH="2934005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832"/>
                          <a:ext cx="1440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90368" name="Line 96"/>
            <p:cNvSpPr>
              <a:spLocks noChangeShapeType="1"/>
            </p:cNvSpPr>
            <p:nvPr/>
          </p:nvSpPr>
          <p:spPr bwMode="auto">
            <a:xfrm>
              <a:off x="3984" y="264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0369" name="Group 97"/>
          <p:cNvGrpSpPr>
            <a:grpSpLocks/>
          </p:cNvGrpSpPr>
          <p:nvPr/>
        </p:nvGrpSpPr>
        <p:grpSpPr bwMode="auto">
          <a:xfrm>
            <a:off x="3276600" y="4419600"/>
            <a:ext cx="3200400" cy="1981200"/>
            <a:chOff x="1200" y="2832"/>
            <a:chExt cx="2016" cy="1248"/>
          </a:xfrm>
        </p:grpSpPr>
        <p:grpSp>
          <p:nvGrpSpPr>
            <p:cNvPr id="1590370" name="Group 98"/>
            <p:cNvGrpSpPr>
              <a:grpSpLocks/>
            </p:cNvGrpSpPr>
            <p:nvPr/>
          </p:nvGrpSpPr>
          <p:grpSpPr bwMode="auto">
            <a:xfrm>
              <a:off x="1200" y="2832"/>
              <a:ext cx="1440" cy="1248"/>
              <a:chOff x="3108" y="2256"/>
              <a:chExt cx="2148" cy="1872"/>
            </a:xfrm>
          </p:grpSpPr>
          <p:graphicFrame>
            <p:nvGraphicFramePr>
              <p:cNvPr id="1590371" name="Object 99"/>
              <p:cNvGraphicFramePr>
                <a:graphicFrameLocks noChangeAspect="1"/>
              </p:cNvGraphicFramePr>
              <p:nvPr/>
            </p:nvGraphicFramePr>
            <p:xfrm>
              <a:off x="3108" y="2256"/>
              <a:ext cx="2148" cy="18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403" name="Worksheet" r:id="rId7" imgW="3410407" imgH="2924556" progId="Excel.Sheet.8">
                      <p:embed/>
                    </p:oleObj>
                  </mc:Choice>
                  <mc:Fallback>
                    <p:oleObj name="Worksheet" r:id="rId7" imgW="3410407" imgH="2924556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08" y="2256"/>
                            <a:ext cx="2148" cy="18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90372" name="Freeform 100"/>
              <p:cNvSpPr>
                <a:spLocks/>
              </p:cNvSpPr>
              <p:nvPr/>
            </p:nvSpPr>
            <p:spPr bwMode="auto">
              <a:xfrm>
                <a:off x="3638" y="2571"/>
                <a:ext cx="728" cy="896"/>
              </a:xfrm>
              <a:custGeom>
                <a:avLst/>
                <a:gdLst>
                  <a:gd name="T0" fmla="*/ 199 w 728"/>
                  <a:gd name="T1" fmla="*/ 7 h 896"/>
                  <a:gd name="T2" fmla="*/ 110 w 728"/>
                  <a:gd name="T3" fmla="*/ 96 h 896"/>
                  <a:gd name="T4" fmla="*/ 80 w 728"/>
                  <a:gd name="T5" fmla="*/ 140 h 896"/>
                  <a:gd name="T6" fmla="*/ 65 w 728"/>
                  <a:gd name="T7" fmla="*/ 162 h 896"/>
                  <a:gd name="T8" fmla="*/ 21 w 728"/>
                  <a:gd name="T9" fmla="*/ 303 h 896"/>
                  <a:gd name="T10" fmla="*/ 65 w 728"/>
                  <a:gd name="T11" fmla="*/ 703 h 896"/>
                  <a:gd name="T12" fmla="*/ 110 w 728"/>
                  <a:gd name="T13" fmla="*/ 763 h 896"/>
                  <a:gd name="T14" fmla="*/ 332 w 728"/>
                  <a:gd name="T15" fmla="*/ 896 h 896"/>
                  <a:gd name="T16" fmla="*/ 495 w 728"/>
                  <a:gd name="T17" fmla="*/ 851 h 896"/>
                  <a:gd name="T18" fmla="*/ 636 w 728"/>
                  <a:gd name="T19" fmla="*/ 711 h 896"/>
                  <a:gd name="T20" fmla="*/ 688 w 728"/>
                  <a:gd name="T21" fmla="*/ 607 h 896"/>
                  <a:gd name="T22" fmla="*/ 702 w 728"/>
                  <a:gd name="T23" fmla="*/ 563 h 896"/>
                  <a:gd name="T24" fmla="*/ 710 w 728"/>
                  <a:gd name="T25" fmla="*/ 540 h 896"/>
                  <a:gd name="T26" fmla="*/ 680 w 728"/>
                  <a:gd name="T27" fmla="*/ 296 h 896"/>
                  <a:gd name="T28" fmla="*/ 569 w 728"/>
                  <a:gd name="T29" fmla="*/ 133 h 896"/>
                  <a:gd name="T30" fmla="*/ 510 w 728"/>
                  <a:gd name="T31" fmla="*/ 88 h 896"/>
                  <a:gd name="T32" fmla="*/ 465 w 728"/>
                  <a:gd name="T33" fmla="*/ 59 h 896"/>
                  <a:gd name="T34" fmla="*/ 295 w 728"/>
                  <a:gd name="T35" fmla="*/ 0 h 896"/>
                  <a:gd name="T36" fmla="*/ 206 w 728"/>
                  <a:gd name="T37" fmla="*/ 7 h 896"/>
                  <a:gd name="T38" fmla="*/ 184 w 728"/>
                  <a:gd name="T39" fmla="*/ 14 h 896"/>
                  <a:gd name="T40" fmla="*/ 199 w 728"/>
                  <a:gd name="T41" fmla="*/ 7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28" h="896">
                    <a:moveTo>
                      <a:pt x="199" y="7"/>
                    </a:moveTo>
                    <a:cubicBezTo>
                      <a:pt x="148" y="19"/>
                      <a:pt x="135" y="54"/>
                      <a:pt x="110" y="96"/>
                    </a:cubicBezTo>
                    <a:cubicBezTo>
                      <a:pt x="101" y="111"/>
                      <a:pt x="90" y="125"/>
                      <a:pt x="80" y="140"/>
                    </a:cubicBezTo>
                    <a:cubicBezTo>
                      <a:pt x="75" y="147"/>
                      <a:pt x="65" y="162"/>
                      <a:pt x="65" y="162"/>
                    </a:cubicBezTo>
                    <a:cubicBezTo>
                      <a:pt x="50" y="210"/>
                      <a:pt x="33" y="254"/>
                      <a:pt x="21" y="303"/>
                    </a:cubicBezTo>
                    <a:cubicBezTo>
                      <a:pt x="4" y="446"/>
                      <a:pt x="0" y="574"/>
                      <a:pt x="65" y="703"/>
                    </a:cubicBezTo>
                    <a:cubicBezTo>
                      <a:pt x="79" y="731"/>
                      <a:pt x="83" y="744"/>
                      <a:pt x="110" y="763"/>
                    </a:cubicBezTo>
                    <a:cubicBezTo>
                      <a:pt x="159" y="835"/>
                      <a:pt x="250" y="874"/>
                      <a:pt x="332" y="896"/>
                    </a:cubicBezTo>
                    <a:cubicBezTo>
                      <a:pt x="394" y="889"/>
                      <a:pt x="441" y="878"/>
                      <a:pt x="495" y="851"/>
                    </a:cubicBezTo>
                    <a:cubicBezTo>
                      <a:pt x="537" y="789"/>
                      <a:pt x="571" y="751"/>
                      <a:pt x="636" y="711"/>
                    </a:cubicBezTo>
                    <a:cubicBezTo>
                      <a:pt x="660" y="674"/>
                      <a:pt x="672" y="647"/>
                      <a:pt x="688" y="607"/>
                    </a:cubicBezTo>
                    <a:cubicBezTo>
                      <a:pt x="694" y="593"/>
                      <a:pt x="697" y="578"/>
                      <a:pt x="702" y="563"/>
                    </a:cubicBezTo>
                    <a:cubicBezTo>
                      <a:pt x="705" y="555"/>
                      <a:pt x="710" y="540"/>
                      <a:pt x="710" y="540"/>
                    </a:cubicBezTo>
                    <a:cubicBezTo>
                      <a:pt x="720" y="459"/>
                      <a:pt x="728" y="366"/>
                      <a:pt x="680" y="296"/>
                    </a:cubicBezTo>
                    <a:cubicBezTo>
                      <a:pt x="659" y="231"/>
                      <a:pt x="621" y="176"/>
                      <a:pt x="569" y="133"/>
                    </a:cubicBezTo>
                    <a:cubicBezTo>
                      <a:pt x="550" y="117"/>
                      <a:pt x="530" y="103"/>
                      <a:pt x="510" y="88"/>
                    </a:cubicBezTo>
                    <a:cubicBezTo>
                      <a:pt x="496" y="77"/>
                      <a:pt x="465" y="59"/>
                      <a:pt x="465" y="59"/>
                    </a:cubicBezTo>
                    <a:cubicBezTo>
                      <a:pt x="428" y="0"/>
                      <a:pt x="358" y="5"/>
                      <a:pt x="295" y="0"/>
                    </a:cubicBezTo>
                    <a:cubicBezTo>
                      <a:pt x="265" y="2"/>
                      <a:pt x="236" y="3"/>
                      <a:pt x="206" y="7"/>
                    </a:cubicBezTo>
                    <a:cubicBezTo>
                      <a:pt x="198" y="8"/>
                      <a:pt x="192" y="14"/>
                      <a:pt x="184" y="14"/>
                    </a:cubicBezTo>
                    <a:cubicBezTo>
                      <a:pt x="178" y="14"/>
                      <a:pt x="194" y="9"/>
                      <a:pt x="199" y="7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590373" name="Freeform 101"/>
              <p:cNvSpPr>
                <a:spLocks/>
              </p:cNvSpPr>
              <p:nvPr/>
            </p:nvSpPr>
            <p:spPr bwMode="auto">
              <a:xfrm>
                <a:off x="4090" y="2934"/>
                <a:ext cx="802" cy="889"/>
              </a:xfrm>
              <a:custGeom>
                <a:avLst/>
                <a:gdLst>
                  <a:gd name="T0" fmla="*/ 510 w 802"/>
                  <a:gd name="T1" fmla="*/ 44 h 889"/>
                  <a:gd name="T2" fmla="*/ 376 w 802"/>
                  <a:gd name="T3" fmla="*/ 177 h 889"/>
                  <a:gd name="T4" fmla="*/ 236 w 802"/>
                  <a:gd name="T5" fmla="*/ 296 h 889"/>
                  <a:gd name="T6" fmla="*/ 221 w 802"/>
                  <a:gd name="T7" fmla="*/ 318 h 889"/>
                  <a:gd name="T8" fmla="*/ 199 w 802"/>
                  <a:gd name="T9" fmla="*/ 333 h 889"/>
                  <a:gd name="T10" fmla="*/ 191 w 802"/>
                  <a:gd name="T11" fmla="*/ 355 h 889"/>
                  <a:gd name="T12" fmla="*/ 169 w 802"/>
                  <a:gd name="T13" fmla="*/ 385 h 889"/>
                  <a:gd name="T14" fmla="*/ 132 w 802"/>
                  <a:gd name="T15" fmla="*/ 496 h 889"/>
                  <a:gd name="T16" fmla="*/ 110 w 802"/>
                  <a:gd name="T17" fmla="*/ 518 h 889"/>
                  <a:gd name="T18" fmla="*/ 80 w 802"/>
                  <a:gd name="T19" fmla="*/ 562 h 889"/>
                  <a:gd name="T20" fmla="*/ 43 w 802"/>
                  <a:gd name="T21" fmla="*/ 629 h 889"/>
                  <a:gd name="T22" fmla="*/ 13 w 802"/>
                  <a:gd name="T23" fmla="*/ 703 h 889"/>
                  <a:gd name="T24" fmla="*/ 36 w 802"/>
                  <a:gd name="T25" fmla="*/ 844 h 889"/>
                  <a:gd name="T26" fmla="*/ 80 w 802"/>
                  <a:gd name="T27" fmla="*/ 874 h 889"/>
                  <a:gd name="T28" fmla="*/ 124 w 802"/>
                  <a:gd name="T29" fmla="*/ 888 h 889"/>
                  <a:gd name="T30" fmla="*/ 354 w 802"/>
                  <a:gd name="T31" fmla="*/ 874 h 889"/>
                  <a:gd name="T32" fmla="*/ 517 w 802"/>
                  <a:gd name="T33" fmla="*/ 822 h 889"/>
                  <a:gd name="T34" fmla="*/ 569 w 802"/>
                  <a:gd name="T35" fmla="*/ 792 h 889"/>
                  <a:gd name="T36" fmla="*/ 673 w 802"/>
                  <a:gd name="T37" fmla="*/ 651 h 889"/>
                  <a:gd name="T38" fmla="*/ 695 w 802"/>
                  <a:gd name="T39" fmla="*/ 600 h 889"/>
                  <a:gd name="T40" fmla="*/ 747 w 802"/>
                  <a:gd name="T41" fmla="*/ 533 h 889"/>
                  <a:gd name="T42" fmla="*/ 784 w 802"/>
                  <a:gd name="T43" fmla="*/ 451 h 889"/>
                  <a:gd name="T44" fmla="*/ 798 w 802"/>
                  <a:gd name="T45" fmla="*/ 385 h 889"/>
                  <a:gd name="T46" fmla="*/ 650 w 802"/>
                  <a:gd name="T47" fmla="*/ 0 h 889"/>
                  <a:gd name="T48" fmla="*/ 532 w 802"/>
                  <a:gd name="T49" fmla="*/ 22 h 889"/>
                  <a:gd name="T50" fmla="*/ 510 w 802"/>
                  <a:gd name="T51" fmla="*/ 44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02" h="889">
                    <a:moveTo>
                      <a:pt x="510" y="44"/>
                    </a:moveTo>
                    <a:cubicBezTo>
                      <a:pt x="455" y="80"/>
                      <a:pt x="422" y="133"/>
                      <a:pt x="376" y="177"/>
                    </a:cubicBezTo>
                    <a:cubicBezTo>
                      <a:pt x="346" y="236"/>
                      <a:pt x="298" y="273"/>
                      <a:pt x="236" y="296"/>
                    </a:cubicBezTo>
                    <a:cubicBezTo>
                      <a:pt x="231" y="303"/>
                      <a:pt x="227" y="312"/>
                      <a:pt x="221" y="318"/>
                    </a:cubicBezTo>
                    <a:cubicBezTo>
                      <a:pt x="215" y="324"/>
                      <a:pt x="205" y="326"/>
                      <a:pt x="199" y="333"/>
                    </a:cubicBezTo>
                    <a:cubicBezTo>
                      <a:pt x="194" y="339"/>
                      <a:pt x="195" y="348"/>
                      <a:pt x="191" y="355"/>
                    </a:cubicBezTo>
                    <a:cubicBezTo>
                      <a:pt x="185" y="366"/>
                      <a:pt x="176" y="375"/>
                      <a:pt x="169" y="385"/>
                    </a:cubicBezTo>
                    <a:cubicBezTo>
                      <a:pt x="156" y="422"/>
                      <a:pt x="155" y="463"/>
                      <a:pt x="132" y="496"/>
                    </a:cubicBezTo>
                    <a:cubicBezTo>
                      <a:pt x="126" y="504"/>
                      <a:pt x="116" y="510"/>
                      <a:pt x="110" y="518"/>
                    </a:cubicBezTo>
                    <a:cubicBezTo>
                      <a:pt x="99" y="532"/>
                      <a:pt x="80" y="562"/>
                      <a:pt x="80" y="562"/>
                    </a:cubicBezTo>
                    <a:cubicBezTo>
                      <a:pt x="68" y="602"/>
                      <a:pt x="78" y="578"/>
                      <a:pt x="43" y="629"/>
                    </a:cubicBezTo>
                    <a:cubicBezTo>
                      <a:pt x="28" y="651"/>
                      <a:pt x="22" y="678"/>
                      <a:pt x="13" y="703"/>
                    </a:cubicBezTo>
                    <a:cubicBezTo>
                      <a:pt x="15" y="727"/>
                      <a:pt x="0" y="812"/>
                      <a:pt x="36" y="844"/>
                    </a:cubicBezTo>
                    <a:cubicBezTo>
                      <a:pt x="49" y="856"/>
                      <a:pt x="65" y="864"/>
                      <a:pt x="80" y="874"/>
                    </a:cubicBezTo>
                    <a:cubicBezTo>
                      <a:pt x="93" y="883"/>
                      <a:pt x="124" y="888"/>
                      <a:pt x="124" y="888"/>
                    </a:cubicBezTo>
                    <a:cubicBezTo>
                      <a:pt x="167" y="886"/>
                      <a:pt x="287" y="889"/>
                      <a:pt x="354" y="874"/>
                    </a:cubicBezTo>
                    <a:cubicBezTo>
                      <a:pt x="410" y="861"/>
                      <a:pt x="461" y="835"/>
                      <a:pt x="517" y="822"/>
                    </a:cubicBezTo>
                    <a:cubicBezTo>
                      <a:pt x="534" y="811"/>
                      <a:pt x="553" y="804"/>
                      <a:pt x="569" y="792"/>
                    </a:cubicBezTo>
                    <a:cubicBezTo>
                      <a:pt x="613" y="757"/>
                      <a:pt x="651" y="702"/>
                      <a:pt x="673" y="651"/>
                    </a:cubicBezTo>
                    <a:cubicBezTo>
                      <a:pt x="680" y="634"/>
                      <a:pt x="685" y="615"/>
                      <a:pt x="695" y="600"/>
                    </a:cubicBezTo>
                    <a:cubicBezTo>
                      <a:pt x="711" y="577"/>
                      <a:pt x="747" y="533"/>
                      <a:pt x="747" y="533"/>
                    </a:cubicBezTo>
                    <a:cubicBezTo>
                      <a:pt x="756" y="504"/>
                      <a:pt x="784" y="451"/>
                      <a:pt x="784" y="451"/>
                    </a:cubicBezTo>
                    <a:cubicBezTo>
                      <a:pt x="787" y="439"/>
                      <a:pt x="798" y="395"/>
                      <a:pt x="798" y="385"/>
                    </a:cubicBezTo>
                    <a:cubicBezTo>
                      <a:pt x="798" y="264"/>
                      <a:pt x="802" y="46"/>
                      <a:pt x="650" y="0"/>
                    </a:cubicBezTo>
                    <a:cubicBezTo>
                      <a:pt x="598" y="5"/>
                      <a:pt x="575" y="6"/>
                      <a:pt x="532" y="22"/>
                    </a:cubicBezTo>
                    <a:cubicBezTo>
                      <a:pt x="516" y="46"/>
                      <a:pt x="526" y="44"/>
                      <a:pt x="510" y="44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590374" name="Line 102"/>
            <p:cNvSpPr>
              <a:spLocks noChangeShapeType="1"/>
            </p:cNvSpPr>
            <p:nvPr/>
          </p:nvSpPr>
          <p:spPr bwMode="auto">
            <a:xfrm flipH="1">
              <a:off x="2784" y="326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90375" name="Rectangle 103"/>
          <p:cNvSpPr>
            <a:spLocks noChangeArrowheads="1"/>
          </p:cNvSpPr>
          <p:nvPr/>
        </p:nvSpPr>
        <p:spPr bwMode="auto">
          <a:xfrm>
            <a:off x="101600" y="2084388"/>
            <a:ext cx="2222500" cy="1990725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376" name="Rectangle 104"/>
          <p:cNvSpPr>
            <a:spLocks noChangeArrowheads="1"/>
          </p:cNvSpPr>
          <p:nvPr/>
        </p:nvSpPr>
        <p:spPr bwMode="auto">
          <a:xfrm>
            <a:off x="314325" y="2225675"/>
            <a:ext cx="1906588" cy="16065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77" name="Line 105"/>
          <p:cNvSpPr>
            <a:spLocks noChangeShapeType="1"/>
          </p:cNvSpPr>
          <p:nvPr/>
        </p:nvSpPr>
        <p:spPr bwMode="auto">
          <a:xfrm>
            <a:off x="314325" y="36703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78" name="Line 106"/>
          <p:cNvSpPr>
            <a:spLocks noChangeShapeType="1"/>
          </p:cNvSpPr>
          <p:nvPr/>
        </p:nvSpPr>
        <p:spPr bwMode="auto">
          <a:xfrm>
            <a:off x="314325" y="3509963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79" name="Line 107"/>
          <p:cNvSpPr>
            <a:spLocks noChangeShapeType="1"/>
          </p:cNvSpPr>
          <p:nvPr/>
        </p:nvSpPr>
        <p:spPr bwMode="auto">
          <a:xfrm>
            <a:off x="314325" y="3348038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0" name="Line 108"/>
          <p:cNvSpPr>
            <a:spLocks noChangeShapeType="1"/>
          </p:cNvSpPr>
          <p:nvPr/>
        </p:nvSpPr>
        <p:spPr bwMode="auto">
          <a:xfrm>
            <a:off x="314325" y="31877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1" name="Line 109"/>
          <p:cNvSpPr>
            <a:spLocks noChangeShapeType="1"/>
          </p:cNvSpPr>
          <p:nvPr/>
        </p:nvSpPr>
        <p:spPr bwMode="auto">
          <a:xfrm>
            <a:off x="314325" y="302577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2" name="Line 110"/>
          <p:cNvSpPr>
            <a:spLocks noChangeShapeType="1"/>
          </p:cNvSpPr>
          <p:nvPr/>
        </p:nvSpPr>
        <p:spPr bwMode="auto">
          <a:xfrm>
            <a:off x="314325" y="28702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3" name="Line 111"/>
          <p:cNvSpPr>
            <a:spLocks noChangeShapeType="1"/>
          </p:cNvSpPr>
          <p:nvPr/>
        </p:nvSpPr>
        <p:spPr bwMode="auto">
          <a:xfrm>
            <a:off x="314325" y="2709863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4" name="Line 112"/>
          <p:cNvSpPr>
            <a:spLocks noChangeShapeType="1"/>
          </p:cNvSpPr>
          <p:nvPr/>
        </p:nvSpPr>
        <p:spPr bwMode="auto">
          <a:xfrm>
            <a:off x="314325" y="2547938"/>
            <a:ext cx="1906588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5" name="Line 113"/>
          <p:cNvSpPr>
            <a:spLocks noChangeShapeType="1"/>
          </p:cNvSpPr>
          <p:nvPr/>
        </p:nvSpPr>
        <p:spPr bwMode="auto">
          <a:xfrm>
            <a:off x="314325" y="2387600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6" name="Line 114"/>
          <p:cNvSpPr>
            <a:spLocks noChangeShapeType="1"/>
          </p:cNvSpPr>
          <p:nvPr/>
        </p:nvSpPr>
        <p:spPr bwMode="auto">
          <a:xfrm>
            <a:off x="314325" y="222567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7" name="Line 115"/>
          <p:cNvSpPr>
            <a:spLocks noChangeShapeType="1"/>
          </p:cNvSpPr>
          <p:nvPr/>
        </p:nvSpPr>
        <p:spPr bwMode="auto">
          <a:xfrm>
            <a:off x="5064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8" name="Line 116"/>
          <p:cNvSpPr>
            <a:spLocks noChangeShapeType="1"/>
          </p:cNvSpPr>
          <p:nvPr/>
        </p:nvSpPr>
        <p:spPr bwMode="auto">
          <a:xfrm>
            <a:off x="69215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89" name="Line 117"/>
          <p:cNvSpPr>
            <a:spLocks noChangeShapeType="1"/>
          </p:cNvSpPr>
          <p:nvPr/>
        </p:nvSpPr>
        <p:spPr bwMode="auto">
          <a:xfrm>
            <a:off x="8858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0" name="Line 118"/>
          <p:cNvSpPr>
            <a:spLocks noChangeShapeType="1"/>
          </p:cNvSpPr>
          <p:nvPr/>
        </p:nvSpPr>
        <p:spPr bwMode="auto">
          <a:xfrm>
            <a:off x="10779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1" name="Line 119"/>
          <p:cNvSpPr>
            <a:spLocks noChangeShapeType="1"/>
          </p:cNvSpPr>
          <p:nvPr/>
        </p:nvSpPr>
        <p:spPr bwMode="auto">
          <a:xfrm>
            <a:off x="127000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2" name="Line 120"/>
          <p:cNvSpPr>
            <a:spLocks noChangeShapeType="1"/>
          </p:cNvSpPr>
          <p:nvPr/>
        </p:nvSpPr>
        <p:spPr bwMode="auto">
          <a:xfrm>
            <a:off x="14573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3" name="Line 121"/>
          <p:cNvSpPr>
            <a:spLocks noChangeShapeType="1"/>
          </p:cNvSpPr>
          <p:nvPr/>
        </p:nvSpPr>
        <p:spPr bwMode="auto">
          <a:xfrm>
            <a:off x="16494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4" name="Line 122"/>
          <p:cNvSpPr>
            <a:spLocks noChangeShapeType="1"/>
          </p:cNvSpPr>
          <p:nvPr/>
        </p:nvSpPr>
        <p:spPr bwMode="auto">
          <a:xfrm>
            <a:off x="1841500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5" name="Line 123"/>
          <p:cNvSpPr>
            <a:spLocks noChangeShapeType="1"/>
          </p:cNvSpPr>
          <p:nvPr/>
        </p:nvSpPr>
        <p:spPr bwMode="auto">
          <a:xfrm>
            <a:off x="20288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6" name="Line 124"/>
          <p:cNvSpPr>
            <a:spLocks noChangeShapeType="1"/>
          </p:cNvSpPr>
          <p:nvPr/>
        </p:nvSpPr>
        <p:spPr bwMode="auto">
          <a:xfrm>
            <a:off x="2220913" y="2225675"/>
            <a:ext cx="1587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7" name="Rectangle 125"/>
          <p:cNvSpPr>
            <a:spLocks noChangeArrowheads="1"/>
          </p:cNvSpPr>
          <p:nvPr/>
        </p:nvSpPr>
        <p:spPr bwMode="auto">
          <a:xfrm>
            <a:off x="314325" y="2225675"/>
            <a:ext cx="1906588" cy="1606550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8" name="Line 126"/>
          <p:cNvSpPr>
            <a:spLocks noChangeShapeType="1"/>
          </p:cNvSpPr>
          <p:nvPr/>
        </p:nvSpPr>
        <p:spPr bwMode="auto">
          <a:xfrm>
            <a:off x="314325" y="2225675"/>
            <a:ext cx="1588" cy="16065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399" name="Line 127"/>
          <p:cNvSpPr>
            <a:spLocks noChangeShapeType="1"/>
          </p:cNvSpPr>
          <p:nvPr/>
        </p:nvSpPr>
        <p:spPr bwMode="auto">
          <a:xfrm>
            <a:off x="295275" y="383222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0" name="Line 128"/>
          <p:cNvSpPr>
            <a:spLocks noChangeShapeType="1"/>
          </p:cNvSpPr>
          <p:nvPr/>
        </p:nvSpPr>
        <p:spPr bwMode="auto">
          <a:xfrm>
            <a:off x="295275" y="36703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1" name="Line 129"/>
          <p:cNvSpPr>
            <a:spLocks noChangeShapeType="1"/>
          </p:cNvSpPr>
          <p:nvPr/>
        </p:nvSpPr>
        <p:spPr bwMode="auto">
          <a:xfrm>
            <a:off x="295275" y="350996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2" name="Line 130"/>
          <p:cNvSpPr>
            <a:spLocks noChangeShapeType="1"/>
          </p:cNvSpPr>
          <p:nvPr/>
        </p:nvSpPr>
        <p:spPr bwMode="auto">
          <a:xfrm>
            <a:off x="295275" y="33480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3" name="Line 131"/>
          <p:cNvSpPr>
            <a:spLocks noChangeShapeType="1"/>
          </p:cNvSpPr>
          <p:nvPr/>
        </p:nvSpPr>
        <p:spPr bwMode="auto">
          <a:xfrm>
            <a:off x="295275" y="31877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4" name="Line 132"/>
          <p:cNvSpPr>
            <a:spLocks noChangeShapeType="1"/>
          </p:cNvSpPr>
          <p:nvPr/>
        </p:nvSpPr>
        <p:spPr bwMode="auto">
          <a:xfrm>
            <a:off x="295275" y="302577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5" name="Line 133"/>
          <p:cNvSpPr>
            <a:spLocks noChangeShapeType="1"/>
          </p:cNvSpPr>
          <p:nvPr/>
        </p:nvSpPr>
        <p:spPr bwMode="auto">
          <a:xfrm>
            <a:off x="295275" y="28702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6" name="Line 134"/>
          <p:cNvSpPr>
            <a:spLocks noChangeShapeType="1"/>
          </p:cNvSpPr>
          <p:nvPr/>
        </p:nvSpPr>
        <p:spPr bwMode="auto">
          <a:xfrm>
            <a:off x="295275" y="2709863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7" name="Line 135"/>
          <p:cNvSpPr>
            <a:spLocks noChangeShapeType="1"/>
          </p:cNvSpPr>
          <p:nvPr/>
        </p:nvSpPr>
        <p:spPr bwMode="auto">
          <a:xfrm>
            <a:off x="295275" y="2547938"/>
            <a:ext cx="19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8" name="Line 136"/>
          <p:cNvSpPr>
            <a:spLocks noChangeShapeType="1"/>
          </p:cNvSpPr>
          <p:nvPr/>
        </p:nvSpPr>
        <p:spPr bwMode="auto">
          <a:xfrm>
            <a:off x="295275" y="2387600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09" name="Line 137"/>
          <p:cNvSpPr>
            <a:spLocks noChangeShapeType="1"/>
          </p:cNvSpPr>
          <p:nvPr/>
        </p:nvSpPr>
        <p:spPr bwMode="auto">
          <a:xfrm>
            <a:off x="295275" y="2225675"/>
            <a:ext cx="19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0" name="Line 138"/>
          <p:cNvSpPr>
            <a:spLocks noChangeShapeType="1"/>
          </p:cNvSpPr>
          <p:nvPr/>
        </p:nvSpPr>
        <p:spPr bwMode="auto">
          <a:xfrm>
            <a:off x="314325" y="3832225"/>
            <a:ext cx="19065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1" name="Line 139"/>
          <p:cNvSpPr>
            <a:spLocks noChangeShapeType="1"/>
          </p:cNvSpPr>
          <p:nvPr/>
        </p:nvSpPr>
        <p:spPr bwMode="auto">
          <a:xfrm flipV="1">
            <a:off x="3143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2" name="Line 140"/>
          <p:cNvSpPr>
            <a:spLocks noChangeShapeType="1"/>
          </p:cNvSpPr>
          <p:nvPr/>
        </p:nvSpPr>
        <p:spPr bwMode="auto">
          <a:xfrm flipV="1">
            <a:off x="5064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3" name="Line 141"/>
          <p:cNvSpPr>
            <a:spLocks noChangeShapeType="1"/>
          </p:cNvSpPr>
          <p:nvPr/>
        </p:nvSpPr>
        <p:spPr bwMode="auto">
          <a:xfrm flipV="1">
            <a:off x="69215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4" name="Line 142"/>
          <p:cNvSpPr>
            <a:spLocks noChangeShapeType="1"/>
          </p:cNvSpPr>
          <p:nvPr/>
        </p:nvSpPr>
        <p:spPr bwMode="auto">
          <a:xfrm flipV="1">
            <a:off x="8858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5" name="Line 143"/>
          <p:cNvSpPr>
            <a:spLocks noChangeShapeType="1"/>
          </p:cNvSpPr>
          <p:nvPr/>
        </p:nvSpPr>
        <p:spPr bwMode="auto">
          <a:xfrm flipV="1">
            <a:off x="10779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6" name="Line 144"/>
          <p:cNvSpPr>
            <a:spLocks noChangeShapeType="1"/>
          </p:cNvSpPr>
          <p:nvPr/>
        </p:nvSpPr>
        <p:spPr bwMode="auto">
          <a:xfrm flipV="1">
            <a:off x="127000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7" name="Line 145"/>
          <p:cNvSpPr>
            <a:spLocks noChangeShapeType="1"/>
          </p:cNvSpPr>
          <p:nvPr/>
        </p:nvSpPr>
        <p:spPr bwMode="auto">
          <a:xfrm flipV="1">
            <a:off x="14573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8" name="Line 146"/>
          <p:cNvSpPr>
            <a:spLocks noChangeShapeType="1"/>
          </p:cNvSpPr>
          <p:nvPr/>
        </p:nvSpPr>
        <p:spPr bwMode="auto">
          <a:xfrm flipV="1">
            <a:off x="16494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19" name="Line 147"/>
          <p:cNvSpPr>
            <a:spLocks noChangeShapeType="1"/>
          </p:cNvSpPr>
          <p:nvPr/>
        </p:nvSpPr>
        <p:spPr bwMode="auto">
          <a:xfrm flipV="1">
            <a:off x="1841500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20" name="Line 148"/>
          <p:cNvSpPr>
            <a:spLocks noChangeShapeType="1"/>
          </p:cNvSpPr>
          <p:nvPr/>
        </p:nvSpPr>
        <p:spPr bwMode="auto">
          <a:xfrm flipV="1">
            <a:off x="2028825" y="38322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21" name="Line 149"/>
          <p:cNvSpPr>
            <a:spLocks noChangeShapeType="1"/>
          </p:cNvSpPr>
          <p:nvPr/>
        </p:nvSpPr>
        <p:spPr bwMode="auto">
          <a:xfrm flipV="1">
            <a:off x="2220913" y="38322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22" name="Freeform 150"/>
          <p:cNvSpPr>
            <a:spLocks/>
          </p:cNvSpPr>
          <p:nvPr/>
        </p:nvSpPr>
        <p:spPr bwMode="auto">
          <a:xfrm>
            <a:off x="839788" y="2824163"/>
            <a:ext cx="90487" cy="93662"/>
          </a:xfrm>
          <a:custGeom>
            <a:avLst/>
            <a:gdLst>
              <a:gd name="T0" fmla="*/ 29 w 57"/>
              <a:gd name="T1" fmla="*/ 0 h 59"/>
              <a:gd name="T2" fmla="*/ 57 w 57"/>
              <a:gd name="T3" fmla="*/ 29 h 59"/>
              <a:gd name="T4" fmla="*/ 29 w 57"/>
              <a:gd name="T5" fmla="*/ 59 h 59"/>
              <a:gd name="T6" fmla="*/ 0 w 57"/>
              <a:gd name="T7" fmla="*/ 29 h 59"/>
              <a:gd name="T8" fmla="*/ 29 w 57"/>
              <a:gd name="T9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9">
                <a:moveTo>
                  <a:pt x="29" y="0"/>
                </a:moveTo>
                <a:lnTo>
                  <a:pt x="57" y="29"/>
                </a:lnTo>
                <a:lnTo>
                  <a:pt x="29" y="59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23" name="Freeform 151"/>
          <p:cNvSpPr>
            <a:spLocks/>
          </p:cNvSpPr>
          <p:nvPr/>
        </p:nvSpPr>
        <p:spPr bwMode="auto">
          <a:xfrm>
            <a:off x="1604963" y="3302000"/>
            <a:ext cx="88900" cy="93663"/>
          </a:xfrm>
          <a:custGeom>
            <a:avLst/>
            <a:gdLst>
              <a:gd name="T0" fmla="*/ 28 w 56"/>
              <a:gd name="T1" fmla="*/ 0 h 59"/>
              <a:gd name="T2" fmla="*/ 56 w 56"/>
              <a:gd name="T3" fmla="*/ 29 h 59"/>
              <a:gd name="T4" fmla="*/ 28 w 56"/>
              <a:gd name="T5" fmla="*/ 59 h 59"/>
              <a:gd name="T6" fmla="*/ 0 w 56"/>
              <a:gd name="T7" fmla="*/ 29 h 59"/>
              <a:gd name="T8" fmla="*/ 28 w 56"/>
              <a:gd name="T9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9">
                <a:moveTo>
                  <a:pt x="28" y="0"/>
                </a:moveTo>
                <a:lnTo>
                  <a:pt x="56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24" name="Freeform 152"/>
          <p:cNvSpPr>
            <a:spLocks/>
          </p:cNvSpPr>
          <p:nvPr/>
        </p:nvSpPr>
        <p:spPr bwMode="auto">
          <a:xfrm>
            <a:off x="1033463" y="2662238"/>
            <a:ext cx="88900" cy="93662"/>
          </a:xfrm>
          <a:custGeom>
            <a:avLst/>
            <a:gdLst>
              <a:gd name="T0" fmla="*/ 28 w 56"/>
              <a:gd name="T1" fmla="*/ 0 h 59"/>
              <a:gd name="T2" fmla="*/ 56 w 56"/>
              <a:gd name="T3" fmla="*/ 30 h 59"/>
              <a:gd name="T4" fmla="*/ 28 w 56"/>
              <a:gd name="T5" fmla="*/ 59 h 59"/>
              <a:gd name="T6" fmla="*/ 0 w 56"/>
              <a:gd name="T7" fmla="*/ 30 h 59"/>
              <a:gd name="T8" fmla="*/ 28 w 56"/>
              <a:gd name="T9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9">
                <a:moveTo>
                  <a:pt x="28" y="0"/>
                </a:moveTo>
                <a:lnTo>
                  <a:pt x="56" y="30"/>
                </a:lnTo>
                <a:lnTo>
                  <a:pt x="28" y="59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25" name="Freeform 153"/>
          <p:cNvSpPr>
            <a:spLocks/>
          </p:cNvSpPr>
          <p:nvPr/>
        </p:nvSpPr>
        <p:spPr bwMode="auto">
          <a:xfrm>
            <a:off x="839788" y="2501900"/>
            <a:ext cx="90487" cy="93663"/>
          </a:xfrm>
          <a:custGeom>
            <a:avLst/>
            <a:gdLst>
              <a:gd name="T0" fmla="*/ 29 w 57"/>
              <a:gd name="T1" fmla="*/ 0 h 59"/>
              <a:gd name="T2" fmla="*/ 57 w 57"/>
              <a:gd name="T3" fmla="*/ 29 h 59"/>
              <a:gd name="T4" fmla="*/ 29 w 57"/>
              <a:gd name="T5" fmla="*/ 59 h 59"/>
              <a:gd name="T6" fmla="*/ 0 w 57"/>
              <a:gd name="T7" fmla="*/ 29 h 59"/>
              <a:gd name="T8" fmla="*/ 29 w 57"/>
              <a:gd name="T9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9">
                <a:moveTo>
                  <a:pt x="29" y="0"/>
                </a:moveTo>
                <a:lnTo>
                  <a:pt x="57" y="29"/>
                </a:lnTo>
                <a:lnTo>
                  <a:pt x="29" y="59"/>
                </a:lnTo>
                <a:lnTo>
                  <a:pt x="0" y="29"/>
                </a:lnTo>
                <a:lnTo>
                  <a:pt x="29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26" name="Freeform 154"/>
          <p:cNvSpPr>
            <a:spLocks/>
          </p:cNvSpPr>
          <p:nvPr/>
        </p:nvSpPr>
        <p:spPr bwMode="auto">
          <a:xfrm>
            <a:off x="1797050" y="2984500"/>
            <a:ext cx="90488" cy="95250"/>
          </a:xfrm>
          <a:custGeom>
            <a:avLst/>
            <a:gdLst>
              <a:gd name="T0" fmla="*/ 28 w 57"/>
              <a:gd name="T1" fmla="*/ 0 h 60"/>
              <a:gd name="T2" fmla="*/ 57 w 57"/>
              <a:gd name="T3" fmla="*/ 30 h 60"/>
              <a:gd name="T4" fmla="*/ 28 w 57"/>
              <a:gd name="T5" fmla="*/ 60 h 60"/>
              <a:gd name="T6" fmla="*/ 0 w 57"/>
              <a:gd name="T7" fmla="*/ 30 h 60"/>
              <a:gd name="T8" fmla="*/ 28 w 57"/>
              <a:gd name="T9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60">
                <a:moveTo>
                  <a:pt x="28" y="0"/>
                </a:moveTo>
                <a:lnTo>
                  <a:pt x="57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27" name="Freeform 155"/>
          <p:cNvSpPr>
            <a:spLocks/>
          </p:cNvSpPr>
          <p:nvPr/>
        </p:nvSpPr>
        <p:spPr bwMode="auto">
          <a:xfrm>
            <a:off x="1033463" y="2984500"/>
            <a:ext cx="88900" cy="95250"/>
          </a:xfrm>
          <a:custGeom>
            <a:avLst/>
            <a:gdLst>
              <a:gd name="T0" fmla="*/ 28 w 56"/>
              <a:gd name="T1" fmla="*/ 0 h 60"/>
              <a:gd name="T2" fmla="*/ 56 w 56"/>
              <a:gd name="T3" fmla="*/ 30 h 60"/>
              <a:gd name="T4" fmla="*/ 28 w 56"/>
              <a:gd name="T5" fmla="*/ 60 h 60"/>
              <a:gd name="T6" fmla="*/ 0 w 56"/>
              <a:gd name="T7" fmla="*/ 30 h 60"/>
              <a:gd name="T8" fmla="*/ 28 w 56"/>
              <a:gd name="T9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60">
                <a:moveTo>
                  <a:pt x="28" y="0"/>
                </a:moveTo>
                <a:lnTo>
                  <a:pt x="56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28" name="Freeform 156"/>
          <p:cNvSpPr>
            <a:spLocks/>
          </p:cNvSpPr>
          <p:nvPr/>
        </p:nvSpPr>
        <p:spPr bwMode="auto">
          <a:xfrm>
            <a:off x="1225550" y="3624263"/>
            <a:ext cx="90488" cy="93662"/>
          </a:xfrm>
          <a:custGeom>
            <a:avLst/>
            <a:gdLst>
              <a:gd name="T0" fmla="*/ 28 w 57"/>
              <a:gd name="T1" fmla="*/ 0 h 59"/>
              <a:gd name="T2" fmla="*/ 57 w 57"/>
              <a:gd name="T3" fmla="*/ 29 h 59"/>
              <a:gd name="T4" fmla="*/ 28 w 57"/>
              <a:gd name="T5" fmla="*/ 59 h 59"/>
              <a:gd name="T6" fmla="*/ 0 w 57"/>
              <a:gd name="T7" fmla="*/ 29 h 59"/>
              <a:gd name="T8" fmla="*/ 28 w 57"/>
              <a:gd name="T9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59">
                <a:moveTo>
                  <a:pt x="28" y="0"/>
                </a:moveTo>
                <a:lnTo>
                  <a:pt x="57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29" name="Freeform 157"/>
          <p:cNvSpPr>
            <a:spLocks/>
          </p:cNvSpPr>
          <p:nvPr/>
        </p:nvSpPr>
        <p:spPr bwMode="auto">
          <a:xfrm>
            <a:off x="1225550" y="2984500"/>
            <a:ext cx="90488" cy="95250"/>
          </a:xfrm>
          <a:custGeom>
            <a:avLst/>
            <a:gdLst>
              <a:gd name="T0" fmla="*/ 28 w 57"/>
              <a:gd name="T1" fmla="*/ 0 h 60"/>
              <a:gd name="T2" fmla="*/ 57 w 57"/>
              <a:gd name="T3" fmla="*/ 30 h 60"/>
              <a:gd name="T4" fmla="*/ 28 w 57"/>
              <a:gd name="T5" fmla="*/ 60 h 60"/>
              <a:gd name="T6" fmla="*/ 0 w 57"/>
              <a:gd name="T7" fmla="*/ 30 h 60"/>
              <a:gd name="T8" fmla="*/ 28 w 57"/>
              <a:gd name="T9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" h="60">
                <a:moveTo>
                  <a:pt x="28" y="0"/>
                </a:moveTo>
                <a:lnTo>
                  <a:pt x="57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30" name="Rectangle 158"/>
          <p:cNvSpPr>
            <a:spLocks noChangeArrowheads="1"/>
          </p:cNvSpPr>
          <p:nvPr/>
        </p:nvSpPr>
        <p:spPr bwMode="auto">
          <a:xfrm>
            <a:off x="223838" y="37846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0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31" name="Rectangle 159"/>
          <p:cNvSpPr>
            <a:spLocks noChangeArrowheads="1"/>
          </p:cNvSpPr>
          <p:nvPr/>
        </p:nvSpPr>
        <p:spPr bwMode="auto">
          <a:xfrm>
            <a:off x="223838" y="3624263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1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32" name="Rectangle 160"/>
          <p:cNvSpPr>
            <a:spLocks noChangeArrowheads="1"/>
          </p:cNvSpPr>
          <p:nvPr/>
        </p:nvSpPr>
        <p:spPr bwMode="auto">
          <a:xfrm>
            <a:off x="223838" y="3462338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2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33" name="Rectangle 161"/>
          <p:cNvSpPr>
            <a:spLocks noChangeArrowheads="1"/>
          </p:cNvSpPr>
          <p:nvPr/>
        </p:nvSpPr>
        <p:spPr bwMode="auto">
          <a:xfrm>
            <a:off x="223838" y="33020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3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34" name="Rectangle 162"/>
          <p:cNvSpPr>
            <a:spLocks noChangeArrowheads="1"/>
          </p:cNvSpPr>
          <p:nvPr/>
        </p:nvSpPr>
        <p:spPr bwMode="auto">
          <a:xfrm>
            <a:off x="223838" y="3140075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4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35" name="Rectangle 163"/>
          <p:cNvSpPr>
            <a:spLocks noChangeArrowheads="1"/>
          </p:cNvSpPr>
          <p:nvPr/>
        </p:nvSpPr>
        <p:spPr bwMode="auto">
          <a:xfrm>
            <a:off x="223838" y="29781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5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36" name="Rectangle 164"/>
          <p:cNvSpPr>
            <a:spLocks noChangeArrowheads="1"/>
          </p:cNvSpPr>
          <p:nvPr/>
        </p:nvSpPr>
        <p:spPr bwMode="auto">
          <a:xfrm>
            <a:off x="223838" y="2824163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6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37" name="Rectangle 165"/>
          <p:cNvSpPr>
            <a:spLocks noChangeArrowheads="1"/>
          </p:cNvSpPr>
          <p:nvPr/>
        </p:nvSpPr>
        <p:spPr bwMode="auto">
          <a:xfrm>
            <a:off x="223838" y="2662238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7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38" name="Rectangle 166"/>
          <p:cNvSpPr>
            <a:spLocks noChangeArrowheads="1"/>
          </p:cNvSpPr>
          <p:nvPr/>
        </p:nvSpPr>
        <p:spPr bwMode="auto">
          <a:xfrm>
            <a:off x="223838" y="250190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8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39" name="Rectangle 167"/>
          <p:cNvSpPr>
            <a:spLocks noChangeArrowheads="1"/>
          </p:cNvSpPr>
          <p:nvPr/>
        </p:nvSpPr>
        <p:spPr bwMode="auto">
          <a:xfrm>
            <a:off x="223838" y="2339975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9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0" name="Rectangle 168"/>
          <p:cNvSpPr>
            <a:spLocks noChangeArrowheads="1"/>
          </p:cNvSpPr>
          <p:nvPr/>
        </p:nvSpPr>
        <p:spPr bwMode="auto">
          <a:xfrm>
            <a:off x="185738" y="2178050"/>
            <a:ext cx="1158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10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1" name="Rectangle 169"/>
          <p:cNvSpPr>
            <a:spLocks noChangeArrowheads="1"/>
          </p:cNvSpPr>
          <p:nvPr/>
        </p:nvSpPr>
        <p:spPr bwMode="auto">
          <a:xfrm>
            <a:off x="2952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0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2" name="Rectangle 170"/>
          <p:cNvSpPr>
            <a:spLocks noChangeArrowheads="1"/>
          </p:cNvSpPr>
          <p:nvPr/>
        </p:nvSpPr>
        <p:spPr bwMode="auto">
          <a:xfrm>
            <a:off x="4873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1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3" name="Rectangle 171"/>
          <p:cNvSpPr>
            <a:spLocks noChangeArrowheads="1"/>
          </p:cNvSpPr>
          <p:nvPr/>
        </p:nvSpPr>
        <p:spPr bwMode="auto">
          <a:xfrm>
            <a:off x="67310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2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4" name="Rectangle 172"/>
          <p:cNvSpPr>
            <a:spLocks noChangeArrowheads="1"/>
          </p:cNvSpPr>
          <p:nvPr/>
        </p:nvSpPr>
        <p:spPr bwMode="auto">
          <a:xfrm>
            <a:off x="8667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3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5" name="Rectangle 173"/>
          <p:cNvSpPr>
            <a:spLocks noChangeArrowheads="1"/>
          </p:cNvSpPr>
          <p:nvPr/>
        </p:nvSpPr>
        <p:spPr bwMode="auto">
          <a:xfrm>
            <a:off x="10588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4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6" name="Rectangle 174"/>
          <p:cNvSpPr>
            <a:spLocks noChangeArrowheads="1"/>
          </p:cNvSpPr>
          <p:nvPr/>
        </p:nvSpPr>
        <p:spPr bwMode="auto">
          <a:xfrm>
            <a:off x="125095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5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7" name="Rectangle 175"/>
          <p:cNvSpPr>
            <a:spLocks noChangeArrowheads="1"/>
          </p:cNvSpPr>
          <p:nvPr/>
        </p:nvSpPr>
        <p:spPr bwMode="auto">
          <a:xfrm>
            <a:off x="14382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6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8" name="Rectangle 176"/>
          <p:cNvSpPr>
            <a:spLocks noChangeArrowheads="1"/>
          </p:cNvSpPr>
          <p:nvPr/>
        </p:nvSpPr>
        <p:spPr bwMode="auto">
          <a:xfrm>
            <a:off x="1630363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7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49" name="Rectangle 177"/>
          <p:cNvSpPr>
            <a:spLocks noChangeArrowheads="1"/>
          </p:cNvSpPr>
          <p:nvPr/>
        </p:nvSpPr>
        <p:spPr bwMode="auto">
          <a:xfrm>
            <a:off x="1822450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8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50" name="Rectangle 178"/>
          <p:cNvSpPr>
            <a:spLocks noChangeArrowheads="1"/>
          </p:cNvSpPr>
          <p:nvPr/>
        </p:nvSpPr>
        <p:spPr bwMode="auto">
          <a:xfrm>
            <a:off x="2009775" y="3892550"/>
            <a:ext cx="6985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9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51" name="Rectangle 179"/>
          <p:cNvSpPr>
            <a:spLocks noChangeArrowheads="1"/>
          </p:cNvSpPr>
          <p:nvPr/>
        </p:nvSpPr>
        <p:spPr bwMode="auto">
          <a:xfrm>
            <a:off x="2182813" y="3892550"/>
            <a:ext cx="115887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600">
                <a:solidFill>
                  <a:srgbClr val="000000"/>
                </a:solidFill>
                <a:latin typeface="Arial" pitchFamily="34" charset="0"/>
                <a:ea typeface="굴림" pitchFamily="34" charset="-127"/>
              </a:rPr>
              <a:t>10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0452" name="Rectangle 180"/>
          <p:cNvSpPr>
            <a:spLocks noChangeArrowheads="1"/>
          </p:cNvSpPr>
          <p:nvPr/>
        </p:nvSpPr>
        <p:spPr bwMode="auto">
          <a:xfrm>
            <a:off x="101600" y="2084388"/>
            <a:ext cx="2222500" cy="1990725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0453" name="Text Box 181"/>
          <p:cNvSpPr txBox="1">
            <a:spLocks noChangeArrowheads="1"/>
          </p:cNvSpPr>
          <p:nvPr/>
        </p:nvSpPr>
        <p:spPr bwMode="auto">
          <a:xfrm>
            <a:off x="228600" y="4572000"/>
            <a:ext cx="1905000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K=2</a:t>
            </a:r>
          </a:p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Arbitrarily choose K object as initial cluster center</a:t>
            </a:r>
          </a:p>
        </p:txBody>
      </p:sp>
      <p:sp>
        <p:nvSpPr>
          <p:cNvPr id="1590454" name="Line 182"/>
          <p:cNvSpPr>
            <a:spLocks noChangeShapeType="1"/>
          </p:cNvSpPr>
          <p:nvPr/>
        </p:nvSpPr>
        <p:spPr bwMode="auto">
          <a:xfrm flipV="1">
            <a:off x="10668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0455" name="Line 183"/>
          <p:cNvSpPr>
            <a:spLocks noChangeShapeType="1"/>
          </p:cNvSpPr>
          <p:nvPr/>
        </p:nvSpPr>
        <p:spPr bwMode="auto">
          <a:xfrm>
            <a:off x="2438400" y="2895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0456" name="Text Box 184"/>
          <p:cNvSpPr txBox="1">
            <a:spLocks noChangeArrowheads="1"/>
          </p:cNvSpPr>
          <p:nvPr/>
        </p:nvSpPr>
        <p:spPr bwMode="auto">
          <a:xfrm>
            <a:off x="2362200" y="3124200"/>
            <a:ext cx="8382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Assign each objects to most similar center</a:t>
            </a:r>
          </a:p>
        </p:txBody>
      </p:sp>
      <p:sp>
        <p:nvSpPr>
          <p:cNvPr id="1590457" name="Text Box 185"/>
          <p:cNvSpPr txBox="1">
            <a:spLocks noChangeArrowheads="1"/>
          </p:cNvSpPr>
          <p:nvPr/>
        </p:nvSpPr>
        <p:spPr bwMode="auto">
          <a:xfrm>
            <a:off x="5638800" y="3048000"/>
            <a:ext cx="838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Update the cluster means</a:t>
            </a:r>
          </a:p>
        </p:txBody>
      </p:sp>
      <p:sp>
        <p:nvSpPr>
          <p:cNvPr id="1590458" name="Freeform 186"/>
          <p:cNvSpPr>
            <a:spLocks/>
          </p:cNvSpPr>
          <p:nvPr/>
        </p:nvSpPr>
        <p:spPr bwMode="auto">
          <a:xfrm>
            <a:off x="838200" y="3136900"/>
            <a:ext cx="88900" cy="95250"/>
          </a:xfrm>
          <a:custGeom>
            <a:avLst/>
            <a:gdLst>
              <a:gd name="T0" fmla="*/ 28 w 56"/>
              <a:gd name="T1" fmla="*/ 0 h 60"/>
              <a:gd name="T2" fmla="*/ 56 w 56"/>
              <a:gd name="T3" fmla="*/ 30 h 60"/>
              <a:gd name="T4" fmla="*/ 28 w 56"/>
              <a:gd name="T5" fmla="*/ 60 h 60"/>
              <a:gd name="T6" fmla="*/ 0 w 56"/>
              <a:gd name="T7" fmla="*/ 30 h 60"/>
              <a:gd name="T8" fmla="*/ 28 w 56"/>
              <a:gd name="T9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60">
                <a:moveTo>
                  <a:pt x="28" y="0"/>
                </a:moveTo>
                <a:lnTo>
                  <a:pt x="56" y="30"/>
                </a:lnTo>
                <a:lnTo>
                  <a:pt x="28" y="60"/>
                </a:lnTo>
                <a:lnTo>
                  <a:pt x="0" y="30"/>
                </a:lnTo>
                <a:lnTo>
                  <a:pt x="28" y="0"/>
                </a:lnTo>
                <a:close/>
              </a:path>
            </a:pathLst>
          </a:custGeom>
          <a:solidFill>
            <a:srgbClr val="00FFFF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59" name="Freeform 187"/>
          <p:cNvSpPr>
            <a:spLocks/>
          </p:cNvSpPr>
          <p:nvPr/>
        </p:nvSpPr>
        <p:spPr bwMode="auto">
          <a:xfrm>
            <a:off x="1600200" y="2971800"/>
            <a:ext cx="88900" cy="93663"/>
          </a:xfrm>
          <a:custGeom>
            <a:avLst/>
            <a:gdLst>
              <a:gd name="T0" fmla="*/ 28 w 56"/>
              <a:gd name="T1" fmla="*/ 0 h 59"/>
              <a:gd name="T2" fmla="*/ 56 w 56"/>
              <a:gd name="T3" fmla="*/ 29 h 59"/>
              <a:gd name="T4" fmla="*/ 28 w 56"/>
              <a:gd name="T5" fmla="*/ 59 h 59"/>
              <a:gd name="T6" fmla="*/ 0 w 56"/>
              <a:gd name="T7" fmla="*/ 29 h 59"/>
              <a:gd name="T8" fmla="*/ 28 w 56"/>
              <a:gd name="T9" fmla="*/ 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" h="59">
                <a:moveTo>
                  <a:pt x="28" y="0"/>
                </a:moveTo>
                <a:lnTo>
                  <a:pt x="56" y="29"/>
                </a:lnTo>
                <a:lnTo>
                  <a:pt x="28" y="59"/>
                </a:lnTo>
                <a:lnTo>
                  <a:pt x="0" y="29"/>
                </a:lnTo>
                <a:lnTo>
                  <a:pt x="28" y="0"/>
                </a:lnTo>
                <a:close/>
              </a:path>
            </a:pathLst>
          </a:custGeom>
          <a:solidFill>
            <a:srgbClr val="000080"/>
          </a:solidFill>
          <a:ln w="635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60" name="Oval 188"/>
          <p:cNvSpPr>
            <a:spLocks noChangeArrowheads="1"/>
          </p:cNvSpPr>
          <p:nvPr/>
        </p:nvSpPr>
        <p:spPr bwMode="auto">
          <a:xfrm>
            <a:off x="457200" y="3265488"/>
            <a:ext cx="84138" cy="87312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61" name="Oval 189"/>
          <p:cNvSpPr>
            <a:spLocks noChangeArrowheads="1"/>
          </p:cNvSpPr>
          <p:nvPr/>
        </p:nvSpPr>
        <p:spPr bwMode="auto">
          <a:xfrm>
            <a:off x="1973263" y="3113088"/>
            <a:ext cx="84137" cy="87312"/>
          </a:xfrm>
          <a:prstGeom prst="ellipse">
            <a:avLst/>
          </a:prstGeom>
          <a:solidFill>
            <a:srgbClr val="FF0000"/>
          </a:solidFill>
          <a:ln w="63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0462" name="Text Box 190"/>
          <p:cNvSpPr txBox="1">
            <a:spLocks noChangeArrowheads="1"/>
          </p:cNvSpPr>
          <p:nvPr/>
        </p:nvSpPr>
        <p:spPr bwMode="auto">
          <a:xfrm>
            <a:off x="5638800" y="5334000"/>
            <a:ext cx="8382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Update the cluster means</a:t>
            </a:r>
          </a:p>
        </p:txBody>
      </p:sp>
      <p:sp>
        <p:nvSpPr>
          <p:cNvPr id="1590463" name="Text Box 191"/>
          <p:cNvSpPr txBox="1">
            <a:spLocks noChangeArrowheads="1"/>
          </p:cNvSpPr>
          <p:nvPr/>
        </p:nvSpPr>
        <p:spPr bwMode="auto">
          <a:xfrm>
            <a:off x="7848600" y="41148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reassign</a:t>
            </a:r>
          </a:p>
        </p:txBody>
      </p:sp>
      <p:sp>
        <p:nvSpPr>
          <p:cNvPr id="1590464" name="Line 192"/>
          <p:cNvSpPr>
            <a:spLocks noChangeShapeType="1"/>
          </p:cNvSpPr>
          <p:nvPr/>
        </p:nvSpPr>
        <p:spPr bwMode="auto">
          <a:xfrm flipV="1">
            <a:off x="4267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0465" name="Text Box 193"/>
          <p:cNvSpPr txBox="1">
            <a:spLocks noChangeArrowheads="1"/>
          </p:cNvSpPr>
          <p:nvPr/>
        </p:nvSpPr>
        <p:spPr bwMode="auto">
          <a:xfrm>
            <a:off x="4419600" y="41148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reassign</a:t>
            </a:r>
          </a:p>
        </p:txBody>
      </p:sp>
    </p:spTree>
    <p:extLst>
      <p:ext uri="{BB962C8B-B14F-4D97-AF65-F5344CB8AC3E}">
        <p14:creationId xmlns:p14="http://schemas.microsoft.com/office/powerpoint/2010/main" val="95101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436563"/>
            <a:ext cx="7439025" cy="442912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Comments on the K-Means Method</a:t>
            </a:r>
          </a:p>
        </p:txBody>
      </p:sp>
      <p:sp>
        <p:nvSpPr>
          <p:cNvPr id="146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u="sng" dirty="0"/>
              <a:t>Strength:</a:t>
            </a:r>
            <a:r>
              <a:rPr lang="en-US" sz="2000" dirty="0"/>
              <a:t> </a:t>
            </a:r>
            <a:r>
              <a:rPr lang="en-US" sz="2000" i="1" dirty="0"/>
              <a:t>Relatively efficient</a:t>
            </a:r>
            <a:r>
              <a:rPr lang="en-US" sz="2000" dirty="0"/>
              <a:t>: </a:t>
            </a:r>
            <a:r>
              <a:rPr lang="en-US" sz="2000" i="1" dirty="0"/>
              <a:t>O</a:t>
            </a:r>
            <a:r>
              <a:rPr lang="en-US" sz="2000" dirty="0"/>
              <a:t>(</a:t>
            </a:r>
            <a:r>
              <a:rPr lang="en-US" sz="2000" i="1" dirty="0" err="1"/>
              <a:t>tkn</a:t>
            </a:r>
            <a:r>
              <a:rPr lang="en-US" sz="2000" dirty="0"/>
              <a:t>), where </a:t>
            </a:r>
            <a:r>
              <a:rPr lang="en-US" sz="2000" i="1" dirty="0"/>
              <a:t>n</a:t>
            </a:r>
            <a:r>
              <a:rPr lang="en-US" sz="2000" dirty="0"/>
              <a:t> is # objects, </a:t>
            </a:r>
            <a:r>
              <a:rPr lang="en-US" sz="2000" i="1" dirty="0"/>
              <a:t>k</a:t>
            </a:r>
            <a:r>
              <a:rPr lang="en-US" sz="2000" dirty="0"/>
              <a:t> is # clusters, and </a:t>
            </a:r>
            <a:r>
              <a:rPr lang="en-US" sz="2000" i="1" dirty="0"/>
              <a:t>t  </a:t>
            </a:r>
            <a:r>
              <a:rPr lang="en-US" sz="2000" dirty="0"/>
              <a:t>is # iterations. Normally, </a:t>
            </a:r>
            <a:r>
              <a:rPr lang="en-US" sz="2000" i="1" dirty="0"/>
              <a:t>k</a:t>
            </a:r>
            <a:r>
              <a:rPr lang="en-US" sz="2000" dirty="0"/>
              <a:t>, </a:t>
            </a:r>
            <a:r>
              <a:rPr lang="en-US" sz="2000" i="1" dirty="0"/>
              <a:t>t</a:t>
            </a:r>
            <a:r>
              <a:rPr lang="en-US" sz="2000" dirty="0"/>
              <a:t> &lt;&lt; </a:t>
            </a:r>
            <a:r>
              <a:rPr lang="en-US" sz="2000" i="1" dirty="0"/>
              <a:t>n</a:t>
            </a:r>
            <a:r>
              <a:rPr lang="en-US" sz="2000" dirty="0"/>
              <a:t>.</a:t>
            </a:r>
          </a:p>
          <a:p>
            <a:pPr lvl="2">
              <a:lnSpc>
                <a:spcPct val="120000"/>
              </a:lnSpc>
            </a:pPr>
            <a:r>
              <a:rPr lang="en-US" altLang="ko-KR" sz="2000" dirty="0">
                <a:ea typeface="굴림" pitchFamily="34" charset="-127"/>
              </a:rPr>
              <a:t>Comparing: PAM: O(k(n-k)</a:t>
            </a:r>
            <a:r>
              <a:rPr lang="en-US" altLang="ko-KR" sz="2000" baseline="30000" dirty="0">
                <a:ea typeface="굴림" pitchFamily="34" charset="-127"/>
              </a:rPr>
              <a:t>2</a:t>
            </a:r>
            <a:r>
              <a:rPr lang="en-US" altLang="ko-KR" sz="2000" dirty="0">
                <a:ea typeface="굴림" pitchFamily="34" charset="-127"/>
              </a:rPr>
              <a:t> ), CLARA: O(ks</a:t>
            </a:r>
            <a:r>
              <a:rPr lang="en-US" altLang="ko-KR" sz="2000" baseline="30000" dirty="0">
                <a:ea typeface="굴림" pitchFamily="34" charset="-127"/>
              </a:rPr>
              <a:t>2</a:t>
            </a:r>
            <a:r>
              <a:rPr lang="en-US" altLang="ko-KR" sz="2000" dirty="0">
                <a:ea typeface="굴림" pitchFamily="34" charset="-127"/>
              </a:rPr>
              <a:t> + k(n-k))</a:t>
            </a:r>
            <a:endParaRPr lang="en-US" sz="1800" dirty="0"/>
          </a:p>
          <a:p>
            <a:pPr>
              <a:lnSpc>
                <a:spcPct val="120000"/>
              </a:lnSpc>
            </a:pPr>
            <a:r>
              <a:rPr lang="en-US" sz="2000" u="sng" dirty="0"/>
              <a:t>Comment:</a:t>
            </a:r>
            <a:r>
              <a:rPr lang="en-US" sz="2000" dirty="0"/>
              <a:t> Often terminates at a </a:t>
            </a:r>
            <a:r>
              <a:rPr lang="en-US" sz="2000" i="1" dirty="0"/>
              <a:t>local optimum</a:t>
            </a:r>
            <a:r>
              <a:rPr lang="en-US" sz="2000" dirty="0"/>
              <a:t>. The </a:t>
            </a:r>
            <a:r>
              <a:rPr lang="en-US" sz="2000" i="1" dirty="0"/>
              <a:t>global optimum</a:t>
            </a:r>
            <a:r>
              <a:rPr lang="en-US" sz="2000" dirty="0"/>
              <a:t> may be found using techniques such as: </a:t>
            </a:r>
            <a:r>
              <a:rPr lang="en-US" sz="2000" i="1" dirty="0"/>
              <a:t>deterministic annealing</a:t>
            </a:r>
            <a:r>
              <a:rPr lang="en-US" sz="2000" dirty="0"/>
              <a:t> and </a:t>
            </a:r>
            <a:r>
              <a:rPr lang="en-US" sz="2000" i="1" dirty="0"/>
              <a:t>genetic algorithms</a:t>
            </a: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u="sng" dirty="0"/>
              <a:t>Weakness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sz="2000" dirty="0"/>
              <a:t>Applicable only when </a:t>
            </a:r>
            <a:r>
              <a:rPr lang="en-US" sz="2000" i="1" dirty="0"/>
              <a:t>mean</a:t>
            </a:r>
            <a:r>
              <a:rPr lang="en-US" sz="2000" dirty="0"/>
              <a:t> is defined, then what about categorical data?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Need to specify </a:t>
            </a:r>
            <a:r>
              <a:rPr lang="en-US" sz="2000" i="1" dirty="0"/>
              <a:t>k, </a:t>
            </a:r>
            <a:r>
              <a:rPr lang="en-US" sz="2000" dirty="0"/>
              <a:t>the </a:t>
            </a:r>
            <a:r>
              <a:rPr lang="en-US" sz="2000" i="1" dirty="0"/>
              <a:t>number</a:t>
            </a:r>
            <a:r>
              <a:rPr lang="en-US" sz="2000" dirty="0"/>
              <a:t> of clusters, in advance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Unable to handle noisy data and </a:t>
            </a:r>
            <a:r>
              <a:rPr lang="en-US" sz="2000" i="1" dirty="0"/>
              <a:t>outliers</a:t>
            </a:r>
            <a:endParaRPr lang="en-US" sz="2000" dirty="0"/>
          </a:p>
          <a:p>
            <a:pPr lvl="1">
              <a:lnSpc>
                <a:spcPct val="120000"/>
              </a:lnSpc>
            </a:pPr>
            <a:r>
              <a:rPr lang="en-US" sz="2000" dirty="0"/>
              <a:t>Not suitable to discover clusters with </a:t>
            </a:r>
            <a:r>
              <a:rPr lang="en-US" sz="2000" i="1" dirty="0"/>
              <a:t>non-convex shapes</a:t>
            </a:r>
          </a:p>
        </p:txBody>
      </p:sp>
    </p:spTree>
    <p:extLst>
      <p:ext uri="{BB962C8B-B14F-4D97-AF65-F5344CB8AC3E}">
        <p14:creationId xmlns:p14="http://schemas.microsoft.com/office/powerpoint/2010/main" val="339405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436563"/>
            <a:ext cx="7510462" cy="4984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Variations of the K-Means Method</a:t>
            </a:r>
          </a:p>
        </p:txBody>
      </p:sp>
      <p:sp>
        <p:nvSpPr>
          <p:cNvPr id="146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/>
              <a:t>A few variants of the </a:t>
            </a:r>
            <a:r>
              <a:rPr lang="en-US" sz="2000" i="1"/>
              <a:t>k-means</a:t>
            </a:r>
            <a:r>
              <a:rPr lang="en-US" sz="2000"/>
              <a:t> which differ in</a:t>
            </a:r>
          </a:p>
          <a:p>
            <a:pPr lvl="1">
              <a:lnSpc>
                <a:spcPct val="150000"/>
              </a:lnSpc>
            </a:pPr>
            <a:r>
              <a:rPr lang="en-US" sz="2000"/>
              <a:t>Selection of the initial </a:t>
            </a:r>
            <a:r>
              <a:rPr lang="en-US" sz="2000" i="1"/>
              <a:t>k</a:t>
            </a:r>
            <a:r>
              <a:rPr lang="en-US" sz="2000"/>
              <a:t> means</a:t>
            </a:r>
          </a:p>
          <a:p>
            <a:pPr lvl="1">
              <a:lnSpc>
                <a:spcPct val="150000"/>
              </a:lnSpc>
            </a:pPr>
            <a:r>
              <a:rPr lang="en-US" sz="2000"/>
              <a:t>Dissimilarity calculations</a:t>
            </a:r>
          </a:p>
          <a:p>
            <a:pPr lvl="1">
              <a:lnSpc>
                <a:spcPct val="150000"/>
              </a:lnSpc>
            </a:pPr>
            <a:r>
              <a:rPr lang="en-US" sz="2000"/>
              <a:t>Strategies to calculate cluster means</a:t>
            </a:r>
          </a:p>
          <a:p>
            <a:pPr>
              <a:lnSpc>
                <a:spcPct val="150000"/>
              </a:lnSpc>
            </a:pPr>
            <a:r>
              <a:rPr lang="en-US" sz="2000"/>
              <a:t>Handling categorical data: </a:t>
            </a:r>
            <a:r>
              <a:rPr lang="en-US" sz="2000" i="1"/>
              <a:t>k-modes</a:t>
            </a:r>
            <a:r>
              <a:rPr lang="en-US" sz="2000"/>
              <a:t> (Huang’98)</a:t>
            </a:r>
          </a:p>
          <a:p>
            <a:pPr lvl="1">
              <a:lnSpc>
                <a:spcPct val="150000"/>
              </a:lnSpc>
            </a:pPr>
            <a:r>
              <a:rPr lang="en-US" sz="2000"/>
              <a:t>Replacing means of clusters with </a:t>
            </a:r>
            <a:r>
              <a:rPr lang="en-US" sz="2000" u="sng"/>
              <a:t>modes</a:t>
            </a:r>
            <a:endParaRPr lang="en-US" sz="2000"/>
          </a:p>
          <a:p>
            <a:pPr lvl="1">
              <a:lnSpc>
                <a:spcPct val="150000"/>
              </a:lnSpc>
            </a:pPr>
            <a:r>
              <a:rPr lang="en-US" sz="2000"/>
              <a:t>Using new dissimilarity measures to deal with categorical objects</a:t>
            </a:r>
          </a:p>
          <a:p>
            <a:pPr lvl="1">
              <a:lnSpc>
                <a:spcPct val="150000"/>
              </a:lnSpc>
            </a:pPr>
            <a:r>
              <a:rPr lang="en-US" sz="2000"/>
              <a:t>Using a </a:t>
            </a:r>
            <a:r>
              <a:rPr lang="en-US" sz="2000" u="sng"/>
              <a:t>frequency</a:t>
            </a:r>
            <a:r>
              <a:rPr lang="en-US" sz="2000"/>
              <a:t>-based method to update modes of clusters</a:t>
            </a:r>
          </a:p>
          <a:p>
            <a:pPr lvl="1">
              <a:lnSpc>
                <a:spcPct val="150000"/>
              </a:lnSpc>
            </a:pPr>
            <a:r>
              <a:rPr lang="en-US" sz="2000"/>
              <a:t>A mixture of categorical and numerical data: </a:t>
            </a:r>
            <a:r>
              <a:rPr lang="en-US" sz="2000" i="1"/>
              <a:t>k-prototype</a:t>
            </a:r>
            <a:r>
              <a:rPr lang="en-US" sz="2000"/>
              <a:t> method</a:t>
            </a:r>
          </a:p>
        </p:txBody>
      </p:sp>
    </p:spTree>
    <p:extLst>
      <p:ext uri="{BB962C8B-B14F-4D97-AF65-F5344CB8AC3E}">
        <p14:creationId xmlns:p14="http://schemas.microsoft.com/office/powerpoint/2010/main" val="118823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4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66150" cy="609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ko-KR"/>
              <a:t>What Is the Problem of the K-Means Method?</a:t>
            </a:r>
            <a:endParaRPr lang="en-US"/>
          </a:p>
        </p:txBody>
      </p:sp>
      <p:sp>
        <p:nvSpPr>
          <p:cNvPr id="16404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400">
                <a:ea typeface="굴림" pitchFamily="34" charset="-127"/>
              </a:rPr>
              <a:t>The k-means algorithm is sensitive to outliers !</a:t>
            </a:r>
          </a:p>
          <a:p>
            <a:pPr lvl="1">
              <a:lnSpc>
                <a:spcPct val="150000"/>
              </a:lnSpc>
            </a:pPr>
            <a:r>
              <a:rPr lang="en-US" altLang="ko-KR" sz="2000">
                <a:ea typeface="굴림" pitchFamily="34" charset="-127"/>
              </a:rPr>
              <a:t>Since an object with an extremely large value may substantially distort the distribution of the data.</a:t>
            </a:r>
          </a:p>
          <a:p>
            <a:pPr>
              <a:lnSpc>
                <a:spcPct val="150000"/>
              </a:lnSpc>
            </a:pPr>
            <a:r>
              <a:rPr lang="en-US" altLang="ko-KR" sz="2000">
                <a:ea typeface="굴림" pitchFamily="34" charset="-127"/>
              </a:rPr>
              <a:t>K-Medoids:  Instead of taking the </a:t>
            </a:r>
            <a:r>
              <a:rPr lang="en-US" altLang="ko-KR" sz="2000" b="1">
                <a:ea typeface="굴림" pitchFamily="34" charset="-127"/>
              </a:rPr>
              <a:t>mean</a:t>
            </a:r>
            <a:r>
              <a:rPr lang="en-US" altLang="ko-KR" sz="2000">
                <a:ea typeface="굴림" pitchFamily="34" charset="-127"/>
              </a:rPr>
              <a:t> value of the object in a cluster as a reference point, </a:t>
            </a:r>
            <a:r>
              <a:rPr lang="en-US" altLang="ko-KR" sz="2000" b="1">
                <a:ea typeface="굴림" pitchFamily="34" charset="-127"/>
              </a:rPr>
              <a:t>medoids</a:t>
            </a:r>
            <a:r>
              <a:rPr lang="en-US" altLang="ko-KR" sz="2000">
                <a:ea typeface="굴림" pitchFamily="34" charset="-127"/>
              </a:rPr>
              <a:t> can be used, which is the </a:t>
            </a:r>
            <a:r>
              <a:rPr lang="en-US" altLang="ko-KR" sz="2000" b="1">
                <a:ea typeface="굴림" pitchFamily="34" charset="-127"/>
              </a:rPr>
              <a:t>most centrally located</a:t>
            </a:r>
            <a:r>
              <a:rPr lang="en-US" altLang="ko-KR" sz="2000">
                <a:ea typeface="굴림" pitchFamily="34" charset="-127"/>
              </a:rPr>
              <a:t> object in a cluster. </a:t>
            </a:r>
          </a:p>
        </p:txBody>
      </p:sp>
      <p:grpSp>
        <p:nvGrpSpPr>
          <p:cNvPr id="1640452" name="Group 1028"/>
          <p:cNvGrpSpPr>
            <a:grpSpLocks/>
          </p:cNvGrpSpPr>
          <p:nvPr/>
        </p:nvGrpSpPr>
        <p:grpSpPr bwMode="auto">
          <a:xfrm>
            <a:off x="2057400" y="4724400"/>
            <a:ext cx="5257800" cy="1765300"/>
            <a:chOff x="1344" y="3072"/>
            <a:chExt cx="3312" cy="1112"/>
          </a:xfrm>
        </p:grpSpPr>
        <p:grpSp>
          <p:nvGrpSpPr>
            <p:cNvPr id="1640453" name="Group 1029"/>
            <p:cNvGrpSpPr>
              <a:grpSpLocks/>
            </p:cNvGrpSpPr>
            <p:nvPr/>
          </p:nvGrpSpPr>
          <p:grpSpPr bwMode="auto">
            <a:xfrm>
              <a:off x="1344" y="3072"/>
              <a:ext cx="1248" cy="1112"/>
              <a:chOff x="1728" y="864"/>
              <a:chExt cx="1396" cy="1208"/>
            </a:xfrm>
          </p:grpSpPr>
          <p:sp>
            <p:nvSpPr>
              <p:cNvPr id="1640454" name="Rectangle 1030"/>
              <p:cNvSpPr>
                <a:spLocks noChangeArrowheads="1"/>
              </p:cNvSpPr>
              <p:nvPr/>
            </p:nvSpPr>
            <p:spPr bwMode="auto">
              <a:xfrm>
                <a:off x="1728" y="864"/>
                <a:ext cx="1396" cy="120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55" name="Rectangle 1031"/>
              <p:cNvSpPr>
                <a:spLocks noChangeArrowheads="1"/>
              </p:cNvSpPr>
              <p:nvPr/>
            </p:nvSpPr>
            <p:spPr bwMode="auto">
              <a:xfrm>
                <a:off x="1861" y="950"/>
                <a:ext cx="1198" cy="9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56" name="Line 1032"/>
              <p:cNvSpPr>
                <a:spLocks noChangeShapeType="1"/>
              </p:cNvSpPr>
              <p:nvPr/>
            </p:nvSpPr>
            <p:spPr bwMode="auto">
              <a:xfrm>
                <a:off x="1861" y="1828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57" name="Line 1033"/>
              <p:cNvSpPr>
                <a:spLocks noChangeShapeType="1"/>
              </p:cNvSpPr>
              <p:nvPr/>
            </p:nvSpPr>
            <p:spPr bwMode="auto">
              <a:xfrm>
                <a:off x="1861" y="173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58" name="Line 1034"/>
              <p:cNvSpPr>
                <a:spLocks noChangeShapeType="1"/>
              </p:cNvSpPr>
              <p:nvPr/>
            </p:nvSpPr>
            <p:spPr bwMode="auto">
              <a:xfrm>
                <a:off x="1861" y="1633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59" name="Line 1035"/>
              <p:cNvSpPr>
                <a:spLocks noChangeShapeType="1"/>
              </p:cNvSpPr>
              <p:nvPr/>
            </p:nvSpPr>
            <p:spPr bwMode="auto">
              <a:xfrm>
                <a:off x="1861" y="153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0" name="Line 1036"/>
              <p:cNvSpPr>
                <a:spLocks noChangeShapeType="1"/>
              </p:cNvSpPr>
              <p:nvPr/>
            </p:nvSpPr>
            <p:spPr bwMode="auto">
              <a:xfrm>
                <a:off x="1861" y="1437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1" name="Line 1037"/>
              <p:cNvSpPr>
                <a:spLocks noChangeShapeType="1"/>
              </p:cNvSpPr>
              <p:nvPr/>
            </p:nvSpPr>
            <p:spPr bwMode="auto">
              <a:xfrm>
                <a:off x="1861" y="134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2" name="Line 1038"/>
              <p:cNvSpPr>
                <a:spLocks noChangeShapeType="1"/>
              </p:cNvSpPr>
              <p:nvPr/>
            </p:nvSpPr>
            <p:spPr bwMode="auto">
              <a:xfrm>
                <a:off x="1861" y="1242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3" name="Line 1039"/>
              <p:cNvSpPr>
                <a:spLocks noChangeShapeType="1"/>
              </p:cNvSpPr>
              <p:nvPr/>
            </p:nvSpPr>
            <p:spPr bwMode="auto">
              <a:xfrm>
                <a:off x="1861" y="114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4" name="Line 1040"/>
              <p:cNvSpPr>
                <a:spLocks noChangeShapeType="1"/>
              </p:cNvSpPr>
              <p:nvPr/>
            </p:nvSpPr>
            <p:spPr bwMode="auto">
              <a:xfrm>
                <a:off x="1861" y="1047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5" name="Line 1041"/>
              <p:cNvSpPr>
                <a:spLocks noChangeShapeType="1"/>
              </p:cNvSpPr>
              <p:nvPr/>
            </p:nvSpPr>
            <p:spPr bwMode="auto">
              <a:xfrm>
                <a:off x="1861" y="95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6" name="Line 1042"/>
              <p:cNvSpPr>
                <a:spLocks noChangeShapeType="1"/>
              </p:cNvSpPr>
              <p:nvPr/>
            </p:nvSpPr>
            <p:spPr bwMode="auto">
              <a:xfrm>
                <a:off x="1981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7" name="Line 1043"/>
              <p:cNvSpPr>
                <a:spLocks noChangeShapeType="1"/>
              </p:cNvSpPr>
              <p:nvPr/>
            </p:nvSpPr>
            <p:spPr bwMode="auto">
              <a:xfrm>
                <a:off x="2102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8" name="Line 1044"/>
              <p:cNvSpPr>
                <a:spLocks noChangeShapeType="1"/>
              </p:cNvSpPr>
              <p:nvPr/>
            </p:nvSpPr>
            <p:spPr bwMode="auto">
              <a:xfrm>
                <a:off x="2219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69" name="Line 1045"/>
              <p:cNvSpPr>
                <a:spLocks noChangeShapeType="1"/>
              </p:cNvSpPr>
              <p:nvPr/>
            </p:nvSpPr>
            <p:spPr bwMode="auto">
              <a:xfrm>
                <a:off x="2339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0" name="Line 1046"/>
              <p:cNvSpPr>
                <a:spLocks noChangeShapeType="1"/>
              </p:cNvSpPr>
              <p:nvPr/>
            </p:nvSpPr>
            <p:spPr bwMode="auto">
              <a:xfrm>
                <a:off x="2460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1" name="Line 1047"/>
              <p:cNvSpPr>
                <a:spLocks noChangeShapeType="1"/>
              </p:cNvSpPr>
              <p:nvPr/>
            </p:nvSpPr>
            <p:spPr bwMode="auto">
              <a:xfrm>
                <a:off x="2581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2" name="Line 1048"/>
              <p:cNvSpPr>
                <a:spLocks noChangeShapeType="1"/>
              </p:cNvSpPr>
              <p:nvPr/>
            </p:nvSpPr>
            <p:spPr bwMode="auto">
              <a:xfrm>
                <a:off x="2701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3" name="Line 1049"/>
              <p:cNvSpPr>
                <a:spLocks noChangeShapeType="1"/>
              </p:cNvSpPr>
              <p:nvPr/>
            </p:nvSpPr>
            <p:spPr bwMode="auto">
              <a:xfrm>
                <a:off x="2818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4" name="Line 1050"/>
              <p:cNvSpPr>
                <a:spLocks noChangeShapeType="1"/>
              </p:cNvSpPr>
              <p:nvPr/>
            </p:nvSpPr>
            <p:spPr bwMode="auto">
              <a:xfrm>
                <a:off x="2939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5" name="Line 1051"/>
              <p:cNvSpPr>
                <a:spLocks noChangeShapeType="1"/>
              </p:cNvSpPr>
              <p:nvPr/>
            </p:nvSpPr>
            <p:spPr bwMode="auto">
              <a:xfrm>
                <a:off x="3059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6" name="Rectangle 1052"/>
              <p:cNvSpPr>
                <a:spLocks noChangeArrowheads="1"/>
              </p:cNvSpPr>
              <p:nvPr/>
            </p:nvSpPr>
            <p:spPr bwMode="auto">
              <a:xfrm>
                <a:off x="1861" y="950"/>
                <a:ext cx="1198" cy="97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7" name="Line 1053"/>
              <p:cNvSpPr>
                <a:spLocks noChangeShapeType="1"/>
              </p:cNvSpPr>
              <p:nvPr/>
            </p:nvSpPr>
            <p:spPr bwMode="auto">
              <a:xfrm>
                <a:off x="1861" y="9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8" name="Line 1054"/>
              <p:cNvSpPr>
                <a:spLocks noChangeShapeType="1"/>
              </p:cNvSpPr>
              <p:nvPr/>
            </p:nvSpPr>
            <p:spPr bwMode="auto">
              <a:xfrm>
                <a:off x="1849" y="19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79" name="Line 1055"/>
              <p:cNvSpPr>
                <a:spLocks noChangeShapeType="1"/>
              </p:cNvSpPr>
              <p:nvPr/>
            </p:nvSpPr>
            <p:spPr bwMode="auto">
              <a:xfrm>
                <a:off x="1849" y="18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0" name="Line 1056"/>
              <p:cNvSpPr>
                <a:spLocks noChangeShapeType="1"/>
              </p:cNvSpPr>
              <p:nvPr/>
            </p:nvSpPr>
            <p:spPr bwMode="auto">
              <a:xfrm>
                <a:off x="1849" y="173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1" name="Line 1057"/>
              <p:cNvSpPr>
                <a:spLocks noChangeShapeType="1"/>
              </p:cNvSpPr>
              <p:nvPr/>
            </p:nvSpPr>
            <p:spPr bwMode="auto">
              <a:xfrm>
                <a:off x="1849" y="163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2" name="Line 1058"/>
              <p:cNvSpPr>
                <a:spLocks noChangeShapeType="1"/>
              </p:cNvSpPr>
              <p:nvPr/>
            </p:nvSpPr>
            <p:spPr bwMode="auto">
              <a:xfrm>
                <a:off x="1849" y="153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3" name="Line 1059"/>
              <p:cNvSpPr>
                <a:spLocks noChangeShapeType="1"/>
              </p:cNvSpPr>
              <p:nvPr/>
            </p:nvSpPr>
            <p:spPr bwMode="auto">
              <a:xfrm>
                <a:off x="1849" y="1437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4" name="Line 1060"/>
              <p:cNvSpPr>
                <a:spLocks noChangeShapeType="1"/>
              </p:cNvSpPr>
              <p:nvPr/>
            </p:nvSpPr>
            <p:spPr bwMode="auto">
              <a:xfrm>
                <a:off x="1849" y="134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5" name="Line 1061"/>
              <p:cNvSpPr>
                <a:spLocks noChangeShapeType="1"/>
              </p:cNvSpPr>
              <p:nvPr/>
            </p:nvSpPr>
            <p:spPr bwMode="auto">
              <a:xfrm>
                <a:off x="1849" y="1242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6" name="Line 1062"/>
              <p:cNvSpPr>
                <a:spLocks noChangeShapeType="1"/>
              </p:cNvSpPr>
              <p:nvPr/>
            </p:nvSpPr>
            <p:spPr bwMode="auto">
              <a:xfrm>
                <a:off x="1849" y="114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7" name="Line 1063"/>
              <p:cNvSpPr>
                <a:spLocks noChangeShapeType="1"/>
              </p:cNvSpPr>
              <p:nvPr/>
            </p:nvSpPr>
            <p:spPr bwMode="auto">
              <a:xfrm>
                <a:off x="1849" y="1047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8" name="Line 1064"/>
              <p:cNvSpPr>
                <a:spLocks noChangeShapeType="1"/>
              </p:cNvSpPr>
              <p:nvPr/>
            </p:nvSpPr>
            <p:spPr bwMode="auto">
              <a:xfrm>
                <a:off x="1849" y="95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89" name="Line 1065"/>
              <p:cNvSpPr>
                <a:spLocks noChangeShapeType="1"/>
              </p:cNvSpPr>
              <p:nvPr/>
            </p:nvSpPr>
            <p:spPr bwMode="auto">
              <a:xfrm>
                <a:off x="1861" y="192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0" name="Line 1066"/>
              <p:cNvSpPr>
                <a:spLocks noChangeShapeType="1"/>
              </p:cNvSpPr>
              <p:nvPr/>
            </p:nvSpPr>
            <p:spPr bwMode="auto">
              <a:xfrm flipV="1">
                <a:off x="1861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1" name="Line 1067"/>
              <p:cNvSpPr>
                <a:spLocks noChangeShapeType="1"/>
              </p:cNvSpPr>
              <p:nvPr/>
            </p:nvSpPr>
            <p:spPr bwMode="auto">
              <a:xfrm flipV="1">
                <a:off x="1981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2" name="Line 1068"/>
              <p:cNvSpPr>
                <a:spLocks noChangeShapeType="1"/>
              </p:cNvSpPr>
              <p:nvPr/>
            </p:nvSpPr>
            <p:spPr bwMode="auto">
              <a:xfrm flipV="1">
                <a:off x="2102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3" name="Line 1069"/>
              <p:cNvSpPr>
                <a:spLocks noChangeShapeType="1"/>
              </p:cNvSpPr>
              <p:nvPr/>
            </p:nvSpPr>
            <p:spPr bwMode="auto">
              <a:xfrm flipV="1">
                <a:off x="2219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4" name="Line 1070"/>
              <p:cNvSpPr>
                <a:spLocks noChangeShapeType="1"/>
              </p:cNvSpPr>
              <p:nvPr/>
            </p:nvSpPr>
            <p:spPr bwMode="auto">
              <a:xfrm flipV="1">
                <a:off x="2339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5" name="Line 1071"/>
              <p:cNvSpPr>
                <a:spLocks noChangeShapeType="1"/>
              </p:cNvSpPr>
              <p:nvPr/>
            </p:nvSpPr>
            <p:spPr bwMode="auto">
              <a:xfrm flipV="1">
                <a:off x="2460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6" name="Line 1072"/>
              <p:cNvSpPr>
                <a:spLocks noChangeShapeType="1"/>
              </p:cNvSpPr>
              <p:nvPr/>
            </p:nvSpPr>
            <p:spPr bwMode="auto">
              <a:xfrm flipV="1">
                <a:off x="2581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7" name="Line 1073"/>
              <p:cNvSpPr>
                <a:spLocks noChangeShapeType="1"/>
              </p:cNvSpPr>
              <p:nvPr/>
            </p:nvSpPr>
            <p:spPr bwMode="auto">
              <a:xfrm flipV="1">
                <a:off x="2701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8" name="Line 1074"/>
              <p:cNvSpPr>
                <a:spLocks noChangeShapeType="1"/>
              </p:cNvSpPr>
              <p:nvPr/>
            </p:nvSpPr>
            <p:spPr bwMode="auto">
              <a:xfrm flipV="1">
                <a:off x="2818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99" name="Line 1075"/>
              <p:cNvSpPr>
                <a:spLocks noChangeShapeType="1"/>
              </p:cNvSpPr>
              <p:nvPr/>
            </p:nvSpPr>
            <p:spPr bwMode="auto">
              <a:xfrm flipV="1">
                <a:off x="2939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0" name="Line 1076"/>
              <p:cNvSpPr>
                <a:spLocks noChangeShapeType="1"/>
              </p:cNvSpPr>
              <p:nvPr/>
            </p:nvSpPr>
            <p:spPr bwMode="auto">
              <a:xfrm flipV="1">
                <a:off x="3059" y="19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1" name="Freeform 1077"/>
              <p:cNvSpPr>
                <a:spLocks/>
              </p:cNvSpPr>
              <p:nvPr/>
            </p:nvSpPr>
            <p:spPr bwMode="auto">
              <a:xfrm>
                <a:off x="2191" y="1507"/>
                <a:ext cx="56" cy="56"/>
              </a:xfrm>
              <a:custGeom>
                <a:avLst/>
                <a:gdLst>
                  <a:gd name="T0" fmla="*/ 28 w 56"/>
                  <a:gd name="T1" fmla="*/ 0 h 56"/>
                  <a:gd name="T2" fmla="*/ 56 w 56"/>
                  <a:gd name="T3" fmla="*/ 28 h 56"/>
                  <a:gd name="T4" fmla="*/ 28 w 56"/>
                  <a:gd name="T5" fmla="*/ 56 h 56"/>
                  <a:gd name="T6" fmla="*/ 0 w 56"/>
                  <a:gd name="T7" fmla="*/ 28 h 56"/>
                  <a:gd name="T8" fmla="*/ 28 w 56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2" name="Freeform 1078"/>
              <p:cNvSpPr>
                <a:spLocks/>
              </p:cNvSpPr>
              <p:nvPr/>
            </p:nvSpPr>
            <p:spPr bwMode="auto">
              <a:xfrm>
                <a:off x="2191" y="1311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3" name="Freeform 1079"/>
              <p:cNvSpPr>
                <a:spLocks/>
              </p:cNvSpPr>
              <p:nvPr/>
            </p:nvSpPr>
            <p:spPr bwMode="auto">
              <a:xfrm>
                <a:off x="2673" y="1604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9 h 57"/>
                  <a:gd name="T4" fmla="*/ 28 w 57"/>
                  <a:gd name="T5" fmla="*/ 57 h 57"/>
                  <a:gd name="T6" fmla="*/ 0 w 57"/>
                  <a:gd name="T7" fmla="*/ 29 h 57"/>
                  <a:gd name="T8" fmla="*/ 28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8" y="0"/>
                    </a:moveTo>
                    <a:lnTo>
                      <a:pt x="57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4" name="Freeform 1080"/>
              <p:cNvSpPr>
                <a:spLocks/>
              </p:cNvSpPr>
              <p:nvPr/>
            </p:nvSpPr>
            <p:spPr bwMode="auto">
              <a:xfrm>
                <a:off x="2311" y="1214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8 h 57"/>
                  <a:gd name="T4" fmla="*/ 28 w 57"/>
                  <a:gd name="T5" fmla="*/ 57 h 57"/>
                  <a:gd name="T6" fmla="*/ 0 w 57"/>
                  <a:gd name="T7" fmla="*/ 28 h 57"/>
                  <a:gd name="T8" fmla="*/ 28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5" name="Freeform 1081"/>
              <p:cNvSpPr>
                <a:spLocks/>
              </p:cNvSpPr>
              <p:nvPr/>
            </p:nvSpPr>
            <p:spPr bwMode="auto">
              <a:xfrm>
                <a:off x="2191" y="1116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6" name="Freeform 1082"/>
              <p:cNvSpPr>
                <a:spLocks/>
              </p:cNvSpPr>
              <p:nvPr/>
            </p:nvSpPr>
            <p:spPr bwMode="auto">
              <a:xfrm>
                <a:off x="2790" y="140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8 h 57"/>
                  <a:gd name="T4" fmla="*/ 28 w 56"/>
                  <a:gd name="T5" fmla="*/ 57 h 57"/>
                  <a:gd name="T6" fmla="*/ 0 w 56"/>
                  <a:gd name="T7" fmla="*/ 28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7" name="Freeform 1083"/>
              <p:cNvSpPr>
                <a:spLocks/>
              </p:cNvSpPr>
              <p:nvPr/>
            </p:nvSpPr>
            <p:spPr bwMode="auto">
              <a:xfrm>
                <a:off x="2311" y="1409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8 h 57"/>
                  <a:gd name="T4" fmla="*/ 28 w 57"/>
                  <a:gd name="T5" fmla="*/ 57 h 57"/>
                  <a:gd name="T6" fmla="*/ 0 w 57"/>
                  <a:gd name="T7" fmla="*/ 28 h 57"/>
                  <a:gd name="T8" fmla="*/ 28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8" name="Freeform 1084"/>
              <p:cNvSpPr>
                <a:spLocks/>
              </p:cNvSpPr>
              <p:nvPr/>
            </p:nvSpPr>
            <p:spPr bwMode="auto">
              <a:xfrm>
                <a:off x="2432" y="179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09" name="Freeform 1085"/>
              <p:cNvSpPr>
                <a:spLocks/>
              </p:cNvSpPr>
              <p:nvPr/>
            </p:nvSpPr>
            <p:spPr bwMode="auto">
              <a:xfrm>
                <a:off x="2673" y="1507"/>
                <a:ext cx="57" cy="56"/>
              </a:xfrm>
              <a:custGeom>
                <a:avLst/>
                <a:gdLst>
                  <a:gd name="T0" fmla="*/ 28 w 57"/>
                  <a:gd name="T1" fmla="*/ 0 h 56"/>
                  <a:gd name="T2" fmla="*/ 57 w 57"/>
                  <a:gd name="T3" fmla="*/ 28 h 56"/>
                  <a:gd name="T4" fmla="*/ 28 w 57"/>
                  <a:gd name="T5" fmla="*/ 56 h 56"/>
                  <a:gd name="T6" fmla="*/ 0 w 57"/>
                  <a:gd name="T7" fmla="*/ 28 h 56"/>
                  <a:gd name="T8" fmla="*/ 28 w 57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6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10" name="Freeform 1086"/>
              <p:cNvSpPr>
                <a:spLocks/>
              </p:cNvSpPr>
              <p:nvPr/>
            </p:nvSpPr>
            <p:spPr bwMode="auto">
              <a:xfrm>
                <a:off x="2432" y="140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8 h 57"/>
                  <a:gd name="T4" fmla="*/ 28 w 56"/>
                  <a:gd name="T5" fmla="*/ 57 h 57"/>
                  <a:gd name="T6" fmla="*/ 0 w 56"/>
                  <a:gd name="T7" fmla="*/ 28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11" name="Rectangle 1087"/>
              <p:cNvSpPr>
                <a:spLocks noChangeArrowheads="1"/>
              </p:cNvSpPr>
              <p:nvPr/>
            </p:nvSpPr>
            <p:spPr bwMode="auto">
              <a:xfrm>
                <a:off x="1805" y="1897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0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12" name="Rectangle 1088"/>
              <p:cNvSpPr>
                <a:spLocks noChangeArrowheads="1"/>
              </p:cNvSpPr>
              <p:nvPr/>
            </p:nvSpPr>
            <p:spPr bwMode="auto">
              <a:xfrm>
                <a:off x="1805" y="179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1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13" name="Rectangle 1089"/>
              <p:cNvSpPr>
                <a:spLocks noChangeArrowheads="1"/>
              </p:cNvSpPr>
              <p:nvPr/>
            </p:nvSpPr>
            <p:spPr bwMode="auto">
              <a:xfrm>
                <a:off x="1805" y="170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2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14" name="Rectangle 1090"/>
              <p:cNvSpPr>
                <a:spLocks noChangeArrowheads="1"/>
              </p:cNvSpPr>
              <p:nvPr/>
            </p:nvSpPr>
            <p:spPr bwMode="auto">
              <a:xfrm>
                <a:off x="1805" y="1604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3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15" name="Rectangle 1091"/>
              <p:cNvSpPr>
                <a:spLocks noChangeArrowheads="1"/>
              </p:cNvSpPr>
              <p:nvPr/>
            </p:nvSpPr>
            <p:spPr bwMode="auto">
              <a:xfrm>
                <a:off x="1805" y="1507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4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16" name="Rectangle 1092"/>
              <p:cNvSpPr>
                <a:spLocks noChangeArrowheads="1"/>
              </p:cNvSpPr>
              <p:nvPr/>
            </p:nvSpPr>
            <p:spPr bwMode="auto">
              <a:xfrm>
                <a:off x="1805" y="140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5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17" name="Rectangle 1093"/>
              <p:cNvSpPr>
                <a:spLocks noChangeArrowheads="1"/>
              </p:cNvSpPr>
              <p:nvPr/>
            </p:nvSpPr>
            <p:spPr bwMode="auto">
              <a:xfrm>
                <a:off x="1805" y="1310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6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18" name="Rectangle 1094"/>
              <p:cNvSpPr>
                <a:spLocks noChangeArrowheads="1"/>
              </p:cNvSpPr>
              <p:nvPr/>
            </p:nvSpPr>
            <p:spPr bwMode="auto">
              <a:xfrm>
                <a:off x="1805" y="1214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7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19" name="Rectangle 1095"/>
              <p:cNvSpPr>
                <a:spLocks noChangeArrowheads="1"/>
              </p:cNvSpPr>
              <p:nvPr/>
            </p:nvSpPr>
            <p:spPr bwMode="auto">
              <a:xfrm>
                <a:off x="1805" y="1116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8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0" name="Rectangle 1096"/>
              <p:cNvSpPr>
                <a:spLocks noChangeArrowheads="1"/>
              </p:cNvSpPr>
              <p:nvPr/>
            </p:nvSpPr>
            <p:spPr bwMode="auto">
              <a:xfrm>
                <a:off x="1805" y="101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9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1" name="Rectangle 1097"/>
              <p:cNvSpPr>
                <a:spLocks noChangeArrowheads="1"/>
              </p:cNvSpPr>
              <p:nvPr/>
            </p:nvSpPr>
            <p:spPr bwMode="auto">
              <a:xfrm>
                <a:off x="1779" y="920"/>
                <a:ext cx="6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10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2" name="Rectangle 1098"/>
              <p:cNvSpPr>
                <a:spLocks noChangeArrowheads="1"/>
              </p:cNvSpPr>
              <p:nvPr/>
            </p:nvSpPr>
            <p:spPr bwMode="auto">
              <a:xfrm>
                <a:off x="1849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0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3" name="Rectangle 1099"/>
              <p:cNvSpPr>
                <a:spLocks noChangeArrowheads="1"/>
              </p:cNvSpPr>
              <p:nvPr/>
            </p:nvSpPr>
            <p:spPr bwMode="auto">
              <a:xfrm>
                <a:off x="1968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1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4" name="Rectangle 1100"/>
              <p:cNvSpPr>
                <a:spLocks noChangeArrowheads="1"/>
              </p:cNvSpPr>
              <p:nvPr/>
            </p:nvSpPr>
            <p:spPr bwMode="auto">
              <a:xfrm>
                <a:off x="2090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2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5" name="Rectangle 1101"/>
              <p:cNvSpPr>
                <a:spLocks noChangeArrowheads="1"/>
              </p:cNvSpPr>
              <p:nvPr/>
            </p:nvSpPr>
            <p:spPr bwMode="auto">
              <a:xfrm>
                <a:off x="2207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3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6" name="Rectangle 1102"/>
              <p:cNvSpPr>
                <a:spLocks noChangeArrowheads="1"/>
              </p:cNvSpPr>
              <p:nvPr/>
            </p:nvSpPr>
            <p:spPr bwMode="auto">
              <a:xfrm>
                <a:off x="2326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4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7" name="Rectangle 1103"/>
              <p:cNvSpPr>
                <a:spLocks noChangeArrowheads="1"/>
              </p:cNvSpPr>
              <p:nvPr/>
            </p:nvSpPr>
            <p:spPr bwMode="auto">
              <a:xfrm>
                <a:off x="2448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5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8" name="Rectangle 1104"/>
              <p:cNvSpPr>
                <a:spLocks noChangeArrowheads="1"/>
              </p:cNvSpPr>
              <p:nvPr/>
            </p:nvSpPr>
            <p:spPr bwMode="auto">
              <a:xfrm>
                <a:off x="2569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6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29" name="Rectangle 1105"/>
              <p:cNvSpPr>
                <a:spLocks noChangeArrowheads="1"/>
              </p:cNvSpPr>
              <p:nvPr/>
            </p:nvSpPr>
            <p:spPr bwMode="auto">
              <a:xfrm>
                <a:off x="2689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7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30" name="Rectangle 1106"/>
              <p:cNvSpPr>
                <a:spLocks noChangeArrowheads="1"/>
              </p:cNvSpPr>
              <p:nvPr/>
            </p:nvSpPr>
            <p:spPr bwMode="auto">
              <a:xfrm>
                <a:off x="2806" y="19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8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31" name="Rectangle 1107"/>
              <p:cNvSpPr>
                <a:spLocks noChangeArrowheads="1"/>
              </p:cNvSpPr>
              <p:nvPr/>
            </p:nvSpPr>
            <p:spPr bwMode="auto">
              <a:xfrm>
                <a:off x="2927" y="19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9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32" name="Rectangle 1108"/>
              <p:cNvSpPr>
                <a:spLocks noChangeArrowheads="1"/>
              </p:cNvSpPr>
              <p:nvPr/>
            </p:nvSpPr>
            <p:spPr bwMode="auto">
              <a:xfrm>
                <a:off x="3035" y="1962"/>
                <a:ext cx="6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10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33" name="Rectangle 1109"/>
              <p:cNvSpPr>
                <a:spLocks noChangeArrowheads="1"/>
              </p:cNvSpPr>
              <p:nvPr/>
            </p:nvSpPr>
            <p:spPr bwMode="auto">
              <a:xfrm>
                <a:off x="1728" y="864"/>
                <a:ext cx="1396" cy="120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0534" name="Group 1110"/>
            <p:cNvGrpSpPr>
              <a:grpSpLocks/>
            </p:cNvGrpSpPr>
            <p:nvPr/>
          </p:nvGrpSpPr>
          <p:grpSpPr bwMode="auto">
            <a:xfrm>
              <a:off x="3408" y="3072"/>
              <a:ext cx="1248" cy="1112"/>
              <a:chOff x="3616" y="2464"/>
              <a:chExt cx="1396" cy="1208"/>
            </a:xfrm>
          </p:grpSpPr>
          <p:sp>
            <p:nvSpPr>
              <p:cNvPr id="1640535" name="Rectangle 1111"/>
              <p:cNvSpPr>
                <a:spLocks noChangeArrowheads="1"/>
              </p:cNvSpPr>
              <p:nvPr/>
            </p:nvSpPr>
            <p:spPr bwMode="auto">
              <a:xfrm>
                <a:off x="3616" y="2464"/>
                <a:ext cx="1396" cy="1208"/>
              </a:xfrm>
              <a:prstGeom prst="rect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36" name="Rectangle 1112"/>
              <p:cNvSpPr>
                <a:spLocks noChangeArrowheads="1"/>
              </p:cNvSpPr>
              <p:nvPr/>
            </p:nvSpPr>
            <p:spPr bwMode="auto">
              <a:xfrm>
                <a:off x="3749" y="2550"/>
                <a:ext cx="1198" cy="97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37" name="Line 1113"/>
              <p:cNvSpPr>
                <a:spLocks noChangeShapeType="1"/>
              </p:cNvSpPr>
              <p:nvPr/>
            </p:nvSpPr>
            <p:spPr bwMode="auto">
              <a:xfrm>
                <a:off x="3749" y="3428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38" name="Line 1114"/>
              <p:cNvSpPr>
                <a:spLocks noChangeShapeType="1"/>
              </p:cNvSpPr>
              <p:nvPr/>
            </p:nvSpPr>
            <p:spPr bwMode="auto">
              <a:xfrm>
                <a:off x="3749" y="333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39" name="Line 1115"/>
              <p:cNvSpPr>
                <a:spLocks noChangeShapeType="1"/>
              </p:cNvSpPr>
              <p:nvPr/>
            </p:nvSpPr>
            <p:spPr bwMode="auto">
              <a:xfrm>
                <a:off x="3749" y="3233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0" name="Line 1116"/>
              <p:cNvSpPr>
                <a:spLocks noChangeShapeType="1"/>
              </p:cNvSpPr>
              <p:nvPr/>
            </p:nvSpPr>
            <p:spPr bwMode="auto">
              <a:xfrm>
                <a:off x="3749" y="313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1" name="Line 1117"/>
              <p:cNvSpPr>
                <a:spLocks noChangeShapeType="1"/>
              </p:cNvSpPr>
              <p:nvPr/>
            </p:nvSpPr>
            <p:spPr bwMode="auto">
              <a:xfrm>
                <a:off x="3749" y="3037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2" name="Line 1118"/>
              <p:cNvSpPr>
                <a:spLocks noChangeShapeType="1"/>
              </p:cNvSpPr>
              <p:nvPr/>
            </p:nvSpPr>
            <p:spPr bwMode="auto">
              <a:xfrm>
                <a:off x="3749" y="294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3" name="Line 1119"/>
              <p:cNvSpPr>
                <a:spLocks noChangeShapeType="1"/>
              </p:cNvSpPr>
              <p:nvPr/>
            </p:nvSpPr>
            <p:spPr bwMode="auto">
              <a:xfrm>
                <a:off x="3749" y="2842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4" name="Line 1120"/>
              <p:cNvSpPr>
                <a:spLocks noChangeShapeType="1"/>
              </p:cNvSpPr>
              <p:nvPr/>
            </p:nvSpPr>
            <p:spPr bwMode="auto">
              <a:xfrm>
                <a:off x="3749" y="274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5" name="Line 1121"/>
              <p:cNvSpPr>
                <a:spLocks noChangeShapeType="1"/>
              </p:cNvSpPr>
              <p:nvPr/>
            </p:nvSpPr>
            <p:spPr bwMode="auto">
              <a:xfrm>
                <a:off x="3749" y="2647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6" name="Line 1122"/>
              <p:cNvSpPr>
                <a:spLocks noChangeShapeType="1"/>
              </p:cNvSpPr>
              <p:nvPr/>
            </p:nvSpPr>
            <p:spPr bwMode="auto">
              <a:xfrm>
                <a:off x="3749" y="2550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7" name="Line 1123"/>
              <p:cNvSpPr>
                <a:spLocks noChangeShapeType="1"/>
              </p:cNvSpPr>
              <p:nvPr/>
            </p:nvSpPr>
            <p:spPr bwMode="auto">
              <a:xfrm>
                <a:off x="3869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8" name="Line 1124"/>
              <p:cNvSpPr>
                <a:spLocks noChangeShapeType="1"/>
              </p:cNvSpPr>
              <p:nvPr/>
            </p:nvSpPr>
            <p:spPr bwMode="auto">
              <a:xfrm>
                <a:off x="3990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49" name="Line 1125"/>
              <p:cNvSpPr>
                <a:spLocks noChangeShapeType="1"/>
              </p:cNvSpPr>
              <p:nvPr/>
            </p:nvSpPr>
            <p:spPr bwMode="auto">
              <a:xfrm>
                <a:off x="4107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0" name="Line 1126"/>
              <p:cNvSpPr>
                <a:spLocks noChangeShapeType="1"/>
              </p:cNvSpPr>
              <p:nvPr/>
            </p:nvSpPr>
            <p:spPr bwMode="auto">
              <a:xfrm>
                <a:off x="4227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1" name="Line 1127"/>
              <p:cNvSpPr>
                <a:spLocks noChangeShapeType="1"/>
              </p:cNvSpPr>
              <p:nvPr/>
            </p:nvSpPr>
            <p:spPr bwMode="auto">
              <a:xfrm>
                <a:off x="4348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2" name="Line 1128"/>
              <p:cNvSpPr>
                <a:spLocks noChangeShapeType="1"/>
              </p:cNvSpPr>
              <p:nvPr/>
            </p:nvSpPr>
            <p:spPr bwMode="auto">
              <a:xfrm>
                <a:off x="4469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3" name="Line 1129"/>
              <p:cNvSpPr>
                <a:spLocks noChangeShapeType="1"/>
              </p:cNvSpPr>
              <p:nvPr/>
            </p:nvSpPr>
            <p:spPr bwMode="auto">
              <a:xfrm>
                <a:off x="4589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4" name="Line 1130"/>
              <p:cNvSpPr>
                <a:spLocks noChangeShapeType="1"/>
              </p:cNvSpPr>
              <p:nvPr/>
            </p:nvSpPr>
            <p:spPr bwMode="auto">
              <a:xfrm>
                <a:off x="4706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5" name="Line 1131"/>
              <p:cNvSpPr>
                <a:spLocks noChangeShapeType="1"/>
              </p:cNvSpPr>
              <p:nvPr/>
            </p:nvSpPr>
            <p:spPr bwMode="auto">
              <a:xfrm>
                <a:off x="4827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6" name="Line 1132"/>
              <p:cNvSpPr>
                <a:spLocks noChangeShapeType="1"/>
              </p:cNvSpPr>
              <p:nvPr/>
            </p:nvSpPr>
            <p:spPr bwMode="auto">
              <a:xfrm>
                <a:off x="4947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7" name="Rectangle 1133"/>
              <p:cNvSpPr>
                <a:spLocks noChangeArrowheads="1"/>
              </p:cNvSpPr>
              <p:nvPr/>
            </p:nvSpPr>
            <p:spPr bwMode="auto">
              <a:xfrm>
                <a:off x="3749" y="2550"/>
                <a:ext cx="1198" cy="975"/>
              </a:xfrm>
              <a:prstGeom prst="rect">
                <a:avLst/>
              </a:prstGeom>
              <a:noFill/>
              <a:ln w="63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8" name="Line 1134"/>
              <p:cNvSpPr>
                <a:spLocks noChangeShapeType="1"/>
              </p:cNvSpPr>
              <p:nvPr/>
            </p:nvSpPr>
            <p:spPr bwMode="auto">
              <a:xfrm>
                <a:off x="3749" y="2550"/>
                <a:ext cx="1" cy="975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59" name="Line 1135"/>
              <p:cNvSpPr>
                <a:spLocks noChangeShapeType="1"/>
              </p:cNvSpPr>
              <p:nvPr/>
            </p:nvSpPr>
            <p:spPr bwMode="auto">
              <a:xfrm>
                <a:off x="3737" y="352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0" name="Line 1136"/>
              <p:cNvSpPr>
                <a:spLocks noChangeShapeType="1"/>
              </p:cNvSpPr>
              <p:nvPr/>
            </p:nvSpPr>
            <p:spPr bwMode="auto">
              <a:xfrm>
                <a:off x="3737" y="3428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1" name="Line 1137"/>
              <p:cNvSpPr>
                <a:spLocks noChangeShapeType="1"/>
              </p:cNvSpPr>
              <p:nvPr/>
            </p:nvSpPr>
            <p:spPr bwMode="auto">
              <a:xfrm>
                <a:off x="3737" y="333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2" name="Line 1138"/>
              <p:cNvSpPr>
                <a:spLocks noChangeShapeType="1"/>
              </p:cNvSpPr>
              <p:nvPr/>
            </p:nvSpPr>
            <p:spPr bwMode="auto">
              <a:xfrm>
                <a:off x="3737" y="3233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3" name="Line 1139"/>
              <p:cNvSpPr>
                <a:spLocks noChangeShapeType="1"/>
              </p:cNvSpPr>
              <p:nvPr/>
            </p:nvSpPr>
            <p:spPr bwMode="auto">
              <a:xfrm>
                <a:off x="3737" y="313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4" name="Line 1140"/>
              <p:cNvSpPr>
                <a:spLocks noChangeShapeType="1"/>
              </p:cNvSpPr>
              <p:nvPr/>
            </p:nvSpPr>
            <p:spPr bwMode="auto">
              <a:xfrm>
                <a:off x="3737" y="3037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5" name="Line 1141"/>
              <p:cNvSpPr>
                <a:spLocks noChangeShapeType="1"/>
              </p:cNvSpPr>
              <p:nvPr/>
            </p:nvSpPr>
            <p:spPr bwMode="auto">
              <a:xfrm>
                <a:off x="3737" y="294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6" name="Line 1142"/>
              <p:cNvSpPr>
                <a:spLocks noChangeShapeType="1"/>
              </p:cNvSpPr>
              <p:nvPr/>
            </p:nvSpPr>
            <p:spPr bwMode="auto">
              <a:xfrm>
                <a:off x="3737" y="2842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7" name="Line 1143"/>
              <p:cNvSpPr>
                <a:spLocks noChangeShapeType="1"/>
              </p:cNvSpPr>
              <p:nvPr/>
            </p:nvSpPr>
            <p:spPr bwMode="auto">
              <a:xfrm>
                <a:off x="3737" y="2745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8" name="Line 1144"/>
              <p:cNvSpPr>
                <a:spLocks noChangeShapeType="1"/>
              </p:cNvSpPr>
              <p:nvPr/>
            </p:nvSpPr>
            <p:spPr bwMode="auto">
              <a:xfrm>
                <a:off x="3737" y="2647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69" name="Line 1145"/>
              <p:cNvSpPr>
                <a:spLocks noChangeShapeType="1"/>
              </p:cNvSpPr>
              <p:nvPr/>
            </p:nvSpPr>
            <p:spPr bwMode="auto">
              <a:xfrm>
                <a:off x="3737" y="2550"/>
                <a:ext cx="1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0" name="Line 1146"/>
              <p:cNvSpPr>
                <a:spLocks noChangeShapeType="1"/>
              </p:cNvSpPr>
              <p:nvPr/>
            </p:nvSpPr>
            <p:spPr bwMode="auto">
              <a:xfrm>
                <a:off x="3749" y="3525"/>
                <a:ext cx="1198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1" name="Line 1147"/>
              <p:cNvSpPr>
                <a:spLocks noChangeShapeType="1"/>
              </p:cNvSpPr>
              <p:nvPr/>
            </p:nvSpPr>
            <p:spPr bwMode="auto">
              <a:xfrm flipV="1">
                <a:off x="3749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2" name="Line 1148"/>
              <p:cNvSpPr>
                <a:spLocks noChangeShapeType="1"/>
              </p:cNvSpPr>
              <p:nvPr/>
            </p:nvSpPr>
            <p:spPr bwMode="auto">
              <a:xfrm flipV="1">
                <a:off x="3869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3" name="Line 1149"/>
              <p:cNvSpPr>
                <a:spLocks noChangeShapeType="1"/>
              </p:cNvSpPr>
              <p:nvPr/>
            </p:nvSpPr>
            <p:spPr bwMode="auto">
              <a:xfrm flipV="1">
                <a:off x="3990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4" name="Line 1150"/>
              <p:cNvSpPr>
                <a:spLocks noChangeShapeType="1"/>
              </p:cNvSpPr>
              <p:nvPr/>
            </p:nvSpPr>
            <p:spPr bwMode="auto">
              <a:xfrm flipV="1">
                <a:off x="4107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5" name="Line 1151"/>
              <p:cNvSpPr>
                <a:spLocks noChangeShapeType="1"/>
              </p:cNvSpPr>
              <p:nvPr/>
            </p:nvSpPr>
            <p:spPr bwMode="auto">
              <a:xfrm flipV="1">
                <a:off x="4227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6" name="Line 1152"/>
              <p:cNvSpPr>
                <a:spLocks noChangeShapeType="1"/>
              </p:cNvSpPr>
              <p:nvPr/>
            </p:nvSpPr>
            <p:spPr bwMode="auto">
              <a:xfrm flipV="1">
                <a:off x="4348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7" name="Line 1153"/>
              <p:cNvSpPr>
                <a:spLocks noChangeShapeType="1"/>
              </p:cNvSpPr>
              <p:nvPr/>
            </p:nvSpPr>
            <p:spPr bwMode="auto">
              <a:xfrm flipV="1">
                <a:off x="4469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8" name="Line 1154"/>
              <p:cNvSpPr>
                <a:spLocks noChangeShapeType="1"/>
              </p:cNvSpPr>
              <p:nvPr/>
            </p:nvSpPr>
            <p:spPr bwMode="auto">
              <a:xfrm flipV="1">
                <a:off x="4589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79" name="Line 1155"/>
              <p:cNvSpPr>
                <a:spLocks noChangeShapeType="1"/>
              </p:cNvSpPr>
              <p:nvPr/>
            </p:nvSpPr>
            <p:spPr bwMode="auto">
              <a:xfrm flipV="1">
                <a:off x="4706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0" name="Line 1156"/>
              <p:cNvSpPr>
                <a:spLocks noChangeShapeType="1"/>
              </p:cNvSpPr>
              <p:nvPr/>
            </p:nvSpPr>
            <p:spPr bwMode="auto">
              <a:xfrm flipV="1">
                <a:off x="4827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1" name="Line 1157"/>
              <p:cNvSpPr>
                <a:spLocks noChangeShapeType="1"/>
              </p:cNvSpPr>
              <p:nvPr/>
            </p:nvSpPr>
            <p:spPr bwMode="auto">
              <a:xfrm flipV="1">
                <a:off x="4947" y="3525"/>
                <a:ext cx="1" cy="1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2" name="Freeform 1158"/>
              <p:cNvSpPr>
                <a:spLocks/>
              </p:cNvSpPr>
              <p:nvPr/>
            </p:nvSpPr>
            <p:spPr bwMode="auto">
              <a:xfrm>
                <a:off x="4079" y="3107"/>
                <a:ext cx="56" cy="56"/>
              </a:xfrm>
              <a:custGeom>
                <a:avLst/>
                <a:gdLst>
                  <a:gd name="T0" fmla="*/ 28 w 56"/>
                  <a:gd name="T1" fmla="*/ 0 h 56"/>
                  <a:gd name="T2" fmla="*/ 56 w 56"/>
                  <a:gd name="T3" fmla="*/ 28 h 56"/>
                  <a:gd name="T4" fmla="*/ 28 w 56"/>
                  <a:gd name="T5" fmla="*/ 56 h 56"/>
                  <a:gd name="T6" fmla="*/ 0 w 56"/>
                  <a:gd name="T7" fmla="*/ 28 h 56"/>
                  <a:gd name="T8" fmla="*/ 28 w 56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6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3" name="Freeform 1159"/>
              <p:cNvSpPr>
                <a:spLocks/>
              </p:cNvSpPr>
              <p:nvPr/>
            </p:nvSpPr>
            <p:spPr bwMode="auto">
              <a:xfrm>
                <a:off x="4079" y="2911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4" name="Freeform 1160"/>
              <p:cNvSpPr>
                <a:spLocks/>
              </p:cNvSpPr>
              <p:nvPr/>
            </p:nvSpPr>
            <p:spPr bwMode="auto">
              <a:xfrm>
                <a:off x="4561" y="3204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9 h 57"/>
                  <a:gd name="T4" fmla="*/ 28 w 57"/>
                  <a:gd name="T5" fmla="*/ 57 h 57"/>
                  <a:gd name="T6" fmla="*/ 0 w 57"/>
                  <a:gd name="T7" fmla="*/ 29 h 57"/>
                  <a:gd name="T8" fmla="*/ 28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8" y="0"/>
                    </a:moveTo>
                    <a:lnTo>
                      <a:pt x="57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5" name="Freeform 1161"/>
              <p:cNvSpPr>
                <a:spLocks/>
              </p:cNvSpPr>
              <p:nvPr/>
            </p:nvSpPr>
            <p:spPr bwMode="auto">
              <a:xfrm>
                <a:off x="4199" y="2814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8 h 57"/>
                  <a:gd name="T4" fmla="*/ 28 w 57"/>
                  <a:gd name="T5" fmla="*/ 57 h 57"/>
                  <a:gd name="T6" fmla="*/ 0 w 57"/>
                  <a:gd name="T7" fmla="*/ 28 h 57"/>
                  <a:gd name="T8" fmla="*/ 28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6" name="Freeform 1162"/>
              <p:cNvSpPr>
                <a:spLocks/>
              </p:cNvSpPr>
              <p:nvPr/>
            </p:nvSpPr>
            <p:spPr bwMode="auto">
              <a:xfrm>
                <a:off x="4079" y="2716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7" name="Freeform 1163"/>
              <p:cNvSpPr>
                <a:spLocks/>
              </p:cNvSpPr>
              <p:nvPr/>
            </p:nvSpPr>
            <p:spPr bwMode="auto">
              <a:xfrm>
                <a:off x="4678" y="300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8 h 57"/>
                  <a:gd name="T4" fmla="*/ 28 w 56"/>
                  <a:gd name="T5" fmla="*/ 57 h 57"/>
                  <a:gd name="T6" fmla="*/ 0 w 56"/>
                  <a:gd name="T7" fmla="*/ 28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8" name="Freeform 1164"/>
              <p:cNvSpPr>
                <a:spLocks/>
              </p:cNvSpPr>
              <p:nvPr/>
            </p:nvSpPr>
            <p:spPr bwMode="auto">
              <a:xfrm>
                <a:off x="4199" y="3009"/>
                <a:ext cx="57" cy="57"/>
              </a:xfrm>
              <a:custGeom>
                <a:avLst/>
                <a:gdLst>
                  <a:gd name="T0" fmla="*/ 28 w 57"/>
                  <a:gd name="T1" fmla="*/ 0 h 57"/>
                  <a:gd name="T2" fmla="*/ 57 w 57"/>
                  <a:gd name="T3" fmla="*/ 28 h 57"/>
                  <a:gd name="T4" fmla="*/ 28 w 57"/>
                  <a:gd name="T5" fmla="*/ 57 h 57"/>
                  <a:gd name="T6" fmla="*/ 0 w 57"/>
                  <a:gd name="T7" fmla="*/ 28 h 57"/>
                  <a:gd name="T8" fmla="*/ 28 w 57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7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89" name="Freeform 1165"/>
              <p:cNvSpPr>
                <a:spLocks/>
              </p:cNvSpPr>
              <p:nvPr/>
            </p:nvSpPr>
            <p:spPr bwMode="auto">
              <a:xfrm>
                <a:off x="4320" y="339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9 h 57"/>
                  <a:gd name="T4" fmla="*/ 28 w 56"/>
                  <a:gd name="T5" fmla="*/ 57 h 57"/>
                  <a:gd name="T6" fmla="*/ 0 w 56"/>
                  <a:gd name="T7" fmla="*/ 29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9"/>
                    </a:lnTo>
                    <a:lnTo>
                      <a:pt x="28" y="57"/>
                    </a:lnTo>
                    <a:lnTo>
                      <a:pt x="0" y="29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90" name="Freeform 1166"/>
              <p:cNvSpPr>
                <a:spLocks/>
              </p:cNvSpPr>
              <p:nvPr/>
            </p:nvSpPr>
            <p:spPr bwMode="auto">
              <a:xfrm>
                <a:off x="4561" y="3107"/>
                <a:ext cx="57" cy="56"/>
              </a:xfrm>
              <a:custGeom>
                <a:avLst/>
                <a:gdLst>
                  <a:gd name="T0" fmla="*/ 28 w 57"/>
                  <a:gd name="T1" fmla="*/ 0 h 56"/>
                  <a:gd name="T2" fmla="*/ 57 w 57"/>
                  <a:gd name="T3" fmla="*/ 28 h 56"/>
                  <a:gd name="T4" fmla="*/ 28 w 57"/>
                  <a:gd name="T5" fmla="*/ 56 h 56"/>
                  <a:gd name="T6" fmla="*/ 0 w 57"/>
                  <a:gd name="T7" fmla="*/ 28 h 56"/>
                  <a:gd name="T8" fmla="*/ 28 w 57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6">
                    <a:moveTo>
                      <a:pt x="28" y="0"/>
                    </a:moveTo>
                    <a:lnTo>
                      <a:pt x="57" y="28"/>
                    </a:lnTo>
                    <a:lnTo>
                      <a:pt x="28" y="56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80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91" name="Freeform 1167"/>
              <p:cNvSpPr>
                <a:spLocks/>
              </p:cNvSpPr>
              <p:nvPr/>
            </p:nvSpPr>
            <p:spPr bwMode="auto">
              <a:xfrm>
                <a:off x="4320" y="3009"/>
                <a:ext cx="56" cy="57"/>
              </a:xfrm>
              <a:custGeom>
                <a:avLst/>
                <a:gdLst>
                  <a:gd name="T0" fmla="*/ 28 w 56"/>
                  <a:gd name="T1" fmla="*/ 0 h 57"/>
                  <a:gd name="T2" fmla="*/ 56 w 56"/>
                  <a:gd name="T3" fmla="*/ 28 h 57"/>
                  <a:gd name="T4" fmla="*/ 28 w 56"/>
                  <a:gd name="T5" fmla="*/ 57 h 57"/>
                  <a:gd name="T6" fmla="*/ 0 w 56"/>
                  <a:gd name="T7" fmla="*/ 28 h 57"/>
                  <a:gd name="T8" fmla="*/ 28 w 56"/>
                  <a:gd name="T9" fmla="*/ 0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7">
                    <a:moveTo>
                      <a:pt x="28" y="0"/>
                    </a:moveTo>
                    <a:lnTo>
                      <a:pt x="56" y="28"/>
                    </a:lnTo>
                    <a:lnTo>
                      <a:pt x="28" y="57"/>
                    </a:lnTo>
                    <a:lnTo>
                      <a:pt x="0" y="28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FFFF"/>
              </a:solidFill>
              <a:ln w="635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92" name="Rectangle 1168"/>
              <p:cNvSpPr>
                <a:spLocks noChangeArrowheads="1"/>
              </p:cNvSpPr>
              <p:nvPr/>
            </p:nvSpPr>
            <p:spPr bwMode="auto">
              <a:xfrm>
                <a:off x="3693" y="3497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0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93" name="Rectangle 1169"/>
              <p:cNvSpPr>
                <a:spLocks noChangeArrowheads="1"/>
              </p:cNvSpPr>
              <p:nvPr/>
            </p:nvSpPr>
            <p:spPr bwMode="auto">
              <a:xfrm>
                <a:off x="3693" y="339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1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94" name="Rectangle 1170"/>
              <p:cNvSpPr>
                <a:spLocks noChangeArrowheads="1"/>
              </p:cNvSpPr>
              <p:nvPr/>
            </p:nvSpPr>
            <p:spPr bwMode="auto">
              <a:xfrm>
                <a:off x="3693" y="330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2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95" name="Rectangle 1171"/>
              <p:cNvSpPr>
                <a:spLocks noChangeArrowheads="1"/>
              </p:cNvSpPr>
              <p:nvPr/>
            </p:nvSpPr>
            <p:spPr bwMode="auto">
              <a:xfrm>
                <a:off x="3693" y="3204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3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96" name="Rectangle 1172"/>
              <p:cNvSpPr>
                <a:spLocks noChangeArrowheads="1"/>
              </p:cNvSpPr>
              <p:nvPr/>
            </p:nvSpPr>
            <p:spPr bwMode="auto">
              <a:xfrm>
                <a:off x="3693" y="3107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4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97" name="Rectangle 1173"/>
              <p:cNvSpPr>
                <a:spLocks noChangeArrowheads="1"/>
              </p:cNvSpPr>
              <p:nvPr/>
            </p:nvSpPr>
            <p:spPr bwMode="auto">
              <a:xfrm>
                <a:off x="3693" y="300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5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98" name="Rectangle 1174"/>
              <p:cNvSpPr>
                <a:spLocks noChangeArrowheads="1"/>
              </p:cNvSpPr>
              <p:nvPr/>
            </p:nvSpPr>
            <p:spPr bwMode="auto">
              <a:xfrm>
                <a:off x="3693" y="2910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6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599" name="Rectangle 1175"/>
              <p:cNvSpPr>
                <a:spLocks noChangeArrowheads="1"/>
              </p:cNvSpPr>
              <p:nvPr/>
            </p:nvSpPr>
            <p:spPr bwMode="auto">
              <a:xfrm>
                <a:off x="3693" y="2814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7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0" name="Rectangle 1176"/>
              <p:cNvSpPr>
                <a:spLocks noChangeArrowheads="1"/>
              </p:cNvSpPr>
              <p:nvPr/>
            </p:nvSpPr>
            <p:spPr bwMode="auto">
              <a:xfrm>
                <a:off x="3693" y="2716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8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1" name="Rectangle 1177"/>
              <p:cNvSpPr>
                <a:spLocks noChangeArrowheads="1"/>
              </p:cNvSpPr>
              <p:nvPr/>
            </p:nvSpPr>
            <p:spPr bwMode="auto">
              <a:xfrm>
                <a:off x="3693" y="2619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9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2" name="Rectangle 1178"/>
              <p:cNvSpPr>
                <a:spLocks noChangeArrowheads="1"/>
              </p:cNvSpPr>
              <p:nvPr/>
            </p:nvSpPr>
            <p:spPr bwMode="auto">
              <a:xfrm>
                <a:off x="3667" y="2520"/>
                <a:ext cx="6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10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3" name="Rectangle 1179"/>
              <p:cNvSpPr>
                <a:spLocks noChangeArrowheads="1"/>
              </p:cNvSpPr>
              <p:nvPr/>
            </p:nvSpPr>
            <p:spPr bwMode="auto">
              <a:xfrm>
                <a:off x="3737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0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4" name="Rectangle 1180"/>
              <p:cNvSpPr>
                <a:spLocks noChangeArrowheads="1"/>
              </p:cNvSpPr>
              <p:nvPr/>
            </p:nvSpPr>
            <p:spPr bwMode="auto">
              <a:xfrm>
                <a:off x="3856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1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5" name="Rectangle 1181"/>
              <p:cNvSpPr>
                <a:spLocks noChangeArrowheads="1"/>
              </p:cNvSpPr>
              <p:nvPr/>
            </p:nvSpPr>
            <p:spPr bwMode="auto">
              <a:xfrm>
                <a:off x="3978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2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6" name="Rectangle 1182"/>
              <p:cNvSpPr>
                <a:spLocks noChangeArrowheads="1"/>
              </p:cNvSpPr>
              <p:nvPr/>
            </p:nvSpPr>
            <p:spPr bwMode="auto">
              <a:xfrm>
                <a:off x="4095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3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7" name="Rectangle 1183"/>
              <p:cNvSpPr>
                <a:spLocks noChangeArrowheads="1"/>
              </p:cNvSpPr>
              <p:nvPr/>
            </p:nvSpPr>
            <p:spPr bwMode="auto">
              <a:xfrm>
                <a:off x="4214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4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8" name="Rectangle 1184"/>
              <p:cNvSpPr>
                <a:spLocks noChangeArrowheads="1"/>
              </p:cNvSpPr>
              <p:nvPr/>
            </p:nvSpPr>
            <p:spPr bwMode="auto">
              <a:xfrm>
                <a:off x="4336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5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09" name="Rectangle 1185"/>
              <p:cNvSpPr>
                <a:spLocks noChangeArrowheads="1"/>
              </p:cNvSpPr>
              <p:nvPr/>
            </p:nvSpPr>
            <p:spPr bwMode="auto">
              <a:xfrm>
                <a:off x="4457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6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10" name="Rectangle 1186"/>
              <p:cNvSpPr>
                <a:spLocks noChangeArrowheads="1"/>
              </p:cNvSpPr>
              <p:nvPr/>
            </p:nvSpPr>
            <p:spPr bwMode="auto">
              <a:xfrm>
                <a:off x="4577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7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11" name="Rectangle 1187"/>
              <p:cNvSpPr>
                <a:spLocks noChangeArrowheads="1"/>
              </p:cNvSpPr>
              <p:nvPr/>
            </p:nvSpPr>
            <p:spPr bwMode="auto">
              <a:xfrm>
                <a:off x="4694" y="3562"/>
                <a:ext cx="31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8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12" name="Rectangle 1188"/>
              <p:cNvSpPr>
                <a:spLocks noChangeArrowheads="1"/>
              </p:cNvSpPr>
              <p:nvPr/>
            </p:nvSpPr>
            <p:spPr bwMode="auto">
              <a:xfrm>
                <a:off x="4815" y="3562"/>
                <a:ext cx="3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9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13" name="Rectangle 1189"/>
              <p:cNvSpPr>
                <a:spLocks noChangeArrowheads="1"/>
              </p:cNvSpPr>
              <p:nvPr/>
            </p:nvSpPr>
            <p:spPr bwMode="auto">
              <a:xfrm>
                <a:off x="4923" y="3562"/>
                <a:ext cx="60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ko-KR" altLang="en-US" sz="600">
                    <a:solidFill>
                      <a:srgbClr val="000000"/>
                    </a:solidFill>
                    <a:latin typeface="Arial" pitchFamily="34" charset="0"/>
                    <a:ea typeface="굴림" pitchFamily="34" charset="-127"/>
                  </a:rPr>
                  <a:t>10</a:t>
                </a:r>
                <a:endParaRPr lang="ko-KR" altLang="en-US">
                  <a:ea typeface="굴림" pitchFamily="34" charset="-127"/>
                </a:endParaRPr>
              </a:p>
            </p:txBody>
          </p:sp>
          <p:sp>
            <p:nvSpPr>
              <p:cNvPr id="1640614" name="Rectangle 1190"/>
              <p:cNvSpPr>
                <a:spLocks noChangeArrowheads="1"/>
              </p:cNvSpPr>
              <p:nvPr/>
            </p:nvSpPr>
            <p:spPr bwMode="auto">
              <a:xfrm>
                <a:off x="3616" y="2464"/>
                <a:ext cx="1396" cy="1208"/>
              </a:xfrm>
              <a:prstGeom prst="rect">
                <a:avLst/>
              </a:prstGeom>
              <a:noFill/>
              <a:ln w="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15" name="Freeform 1191"/>
              <p:cNvSpPr>
                <a:spLocks/>
              </p:cNvSpPr>
              <p:nvPr/>
            </p:nvSpPr>
            <p:spPr bwMode="auto">
              <a:xfrm>
                <a:off x="3955" y="2658"/>
                <a:ext cx="488" cy="597"/>
              </a:xfrm>
              <a:custGeom>
                <a:avLst/>
                <a:gdLst>
                  <a:gd name="T0" fmla="*/ 199 w 728"/>
                  <a:gd name="T1" fmla="*/ 7 h 896"/>
                  <a:gd name="T2" fmla="*/ 110 w 728"/>
                  <a:gd name="T3" fmla="*/ 96 h 896"/>
                  <a:gd name="T4" fmla="*/ 80 w 728"/>
                  <a:gd name="T5" fmla="*/ 140 h 896"/>
                  <a:gd name="T6" fmla="*/ 65 w 728"/>
                  <a:gd name="T7" fmla="*/ 162 h 896"/>
                  <a:gd name="T8" fmla="*/ 21 w 728"/>
                  <a:gd name="T9" fmla="*/ 303 h 896"/>
                  <a:gd name="T10" fmla="*/ 65 w 728"/>
                  <a:gd name="T11" fmla="*/ 703 h 896"/>
                  <a:gd name="T12" fmla="*/ 110 w 728"/>
                  <a:gd name="T13" fmla="*/ 763 h 896"/>
                  <a:gd name="T14" fmla="*/ 332 w 728"/>
                  <a:gd name="T15" fmla="*/ 896 h 896"/>
                  <a:gd name="T16" fmla="*/ 495 w 728"/>
                  <a:gd name="T17" fmla="*/ 851 h 896"/>
                  <a:gd name="T18" fmla="*/ 636 w 728"/>
                  <a:gd name="T19" fmla="*/ 711 h 896"/>
                  <a:gd name="T20" fmla="*/ 688 w 728"/>
                  <a:gd name="T21" fmla="*/ 607 h 896"/>
                  <a:gd name="T22" fmla="*/ 702 w 728"/>
                  <a:gd name="T23" fmla="*/ 563 h 896"/>
                  <a:gd name="T24" fmla="*/ 710 w 728"/>
                  <a:gd name="T25" fmla="*/ 540 h 896"/>
                  <a:gd name="T26" fmla="*/ 680 w 728"/>
                  <a:gd name="T27" fmla="*/ 296 h 896"/>
                  <a:gd name="T28" fmla="*/ 569 w 728"/>
                  <a:gd name="T29" fmla="*/ 133 h 896"/>
                  <a:gd name="T30" fmla="*/ 510 w 728"/>
                  <a:gd name="T31" fmla="*/ 88 h 896"/>
                  <a:gd name="T32" fmla="*/ 465 w 728"/>
                  <a:gd name="T33" fmla="*/ 59 h 896"/>
                  <a:gd name="T34" fmla="*/ 295 w 728"/>
                  <a:gd name="T35" fmla="*/ 0 h 896"/>
                  <a:gd name="T36" fmla="*/ 206 w 728"/>
                  <a:gd name="T37" fmla="*/ 7 h 896"/>
                  <a:gd name="T38" fmla="*/ 184 w 728"/>
                  <a:gd name="T39" fmla="*/ 14 h 896"/>
                  <a:gd name="T40" fmla="*/ 199 w 728"/>
                  <a:gd name="T41" fmla="*/ 7 h 8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28" h="896">
                    <a:moveTo>
                      <a:pt x="199" y="7"/>
                    </a:moveTo>
                    <a:cubicBezTo>
                      <a:pt x="148" y="19"/>
                      <a:pt x="135" y="54"/>
                      <a:pt x="110" y="96"/>
                    </a:cubicBezTo>
                    <a:cubicBezTo>
                      <a:pt x="101" y="111"/>
                      <a:pt x="90" y="125"/>
                      <a:pt x="80" y="140"/>
                    </a:cubicBezTo>
                    <a:cubicBezTo>
                      <a:pt x="75" y="147"/>
                      <a:pt x="65" y="162"/>
                      <a:pt x="65" y="162"/>
                    </a:cubicBezTo>
                    <a:cubicBezTo>
                      <a:pt x="50" y="210"/>
                      <a:pt x="33" y="254"/>
                      <a:pt x="21" y="303"/>
                    </a:cubicBezTo>
                    <a:cubicBezTo>
                      <a:pt x="4" y="446"/>
                      <a:pt x="0" y="574"/>
                      <a:pt x="65" y="703"/>
                    </a:cubicBezTo>
                    <a:cubicBezTo>
                      <a:pt x="79" y="731"/>
                      <a:pt x="83" y="744"/>
                      <a:pt x="110" y="763"/>
                    </a:cubicBezTo>
                    <a:cubicBezTo>
                      <a:pt x="159" y="835"/>
                      <a:pt x="250" y="874"/>
                      <a:pt x="332" y="896"/>
                    </a:cubicBezTo>
                    <a:cubicBezTo>
                      <a:pt x="394" y="889"/>
                      <a:pt x="441" y="878"/>
                      <a:pt x="495" y="851"/>
                    </a:cubicBezTo>
                    <a:cubicBezTo>
                      <a:pt x="537" y="789"/>
                      <a:pt x="571" y="751"/>
                      <a:pt x="636" y="711"/>
                    </a:cubicBezTo>
                    <a:cubicBezTo>
                      <a:pt x="660" y="674"/>
                      <a:pt x="672" y="647"/>
                      <a:pt x="688" y="607"/>
                    </a:cubicBezTo>
                    <a:cubicBezTo>
                      <a:pt x="694" y="593"/>
                      <a:pt x="697" y="578"/>
                      <a:pt x="702" y="563"/>
                    </a:cubicBezTo>
                    <a:cubicBezTo>
                      <a:pt x="705" y="555"/>
                      <a:pt x="710" y="540"/>
                      <a:pt x="710" y="540"/>
                    </a:cubicBezTo>
                    <a:cubicBezTo>
                      <a:pt x="720" y="459"/>
                      <a:pt x="728" y="366"/>
                      <a:pt x="680" y="296"/>
                    </a:cubicBezTo>
                    <a:cubicBezTo>
                      <a:pt x="659" y="231"/>
                      <a:pt x="621" y="176"/>
                      <a:pt x="569" y="133"/>
                    </a:cubicBezTo>
                    <a:cubicBezTo>
                      <a:pt x="550" y="117"/>
                      <a:pt x="530" y="103"/>
                      <a:pt x="510" y="88"/>
                    </a:cubicBezTo>
                    <a:cubicBezTo>
                      <a:pt x="496" y="77"/>
                      <a:pt x="465" y="59"/>
                      <a:pt x="465" y="59"/>
                    </a:cubicBezTo>
                    <a:cubicBezTo>
                      <a:pt x="428" y="0"/>
                      <a:pt x="358" y="5"/>
                      <a:pt x="295" y="0"/>
                    </a:cubicBezTo>
                    <a:cubicBezTo>
                      <a:pt x="265" y="2"/>
                      <a:pt x="236" y="3"/>
                      <a:pt x="206" y="7"/>
                    </a:cubicBezTo>
                    <a:cubicBezTo>
                      <a:pt x="198" y="8"/>
                      <a:pt x="192" y="14"/>
                      <a:pt x="184" y="14"/>
                    </a:cubicBezTo>
                    <a:cubicBezTo>
                      <a:pt x="178" y="14"/>
                      <a:pt x="194" y="9"/>
                      <a:pt x="199" y="7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0616" name="Freeform 1192"/>
              <p:cNvSpPr>
                <a:spLocks/>
              </p:cNvSpPr>
              <p:nvPr/>
            </p:nvSpPr>
            <p:spPr bwMode="auto">
              <a:xfrm>
                <a:off x="4258" y="2900"/>
                <a:ext cx="538" cy="593"/>
              </a:xfrm>
              <a:custGeom>
                <a:avLst/>
                <a:gdLst>
                  <a:gd name="T0" fmla="*/ 510 w 802"/>
                  <a:gd name="T1" fmla="*/ 44 h 889"/>
                  <a:gd name="T2" fmla="*/ 376 w 802"/>
                  <a:gd name="T3" fmla="*/ 177 h 889"/>
                  <a:gd name="T4" fmla="*/ 236 w 802"/>
                  <a:gd name="T5" fmla="*/ 296 h 889"/>
                  <a:gd name="T6" fmla="*/ 221 w 802"/>
                  <a:gd name="T7" fmla="*/ 318 h 889"/>
                  <a:gd name="T8" fmla="*/ 199 w 802"/>
                  <a:gd name="T9" fmla="*/ 333 h 889"/>
                  <a:gd name="T10" fmla="*/ 191 w 802"/>
                  <a:gd name="T11" fmla="*/ 355 h 889"/>
                  <a:gd name="T12" fmla="*/ 169 w 802"/>
                  <a:gd name="T13" fmla="*/ 385 h 889"/>
                  <a:gd name="T14" fmla="*/ 132 w 802"/>
                  <a:gd name="T15" fmla="*/ 496 h 889"/>
                  <a:gd name="T16" fmla="*/ 110 w 802"/>
                  <a:gd name="T17" fmla="*/ 518 h 889"/>
                  <a:gd name="T18" fmla="*/ 80 w 802"/>
                  <a:gd name="T19" fmla="*/ 562 h 889"/>
                  <a:gd name="T20" fmla="*/ 43 w 802"/>
                  <a:gd name="T21" fmla="*/ 629 h 889"/>
                  <a:gd name="T22" fmla="*/ 13 w 802"/>
                  <a:gd name="T23" fmla="*/ 703 h 889"/>
                  <a:gd name="T24" fmla="*/ 36 w 802"/>
                  <a:gd name="T25" fmla="*/ 844 h 889"/>
                  <a:gd name="T26" fmla="*/ 80 w 802"/>
                  <a:gd name="T27" fmla="*/ 874 h 889"/>
                  <a:gd name="T28" fmla="*/ 124 w 802"/>
                  <a:gd name="T29" fmla="*/ 888 h 889"/>
                  <a:gd name="T30" fmla="*/ 354 w 802"/>
                  <a:gd name="T31" fmla="*/ 874 h 889"/>
                  <a:gd name="T32" fmla="*/ 517 w 802"/>
                  <a:gd name="T33" fmla="*/ 822 h 889"/>
                  <a:gd name="T34" fmla="*/ 569 w 802"/>
                  <a:gd name="T35" fmla="*/ 792 h 889"/>
                  <a:gd name="T36" fmla="*/ 673 w 802"/>
                  <a:gd name="T37" fmla="*/ 651 h 889"/>
                  <a:gd name="T38" fmla="*/ 695 w 802"/>
                  <a:gd name="T39" fmla="*/ 600 h 889"/>
                  <a:gd name="T40" fmla="*/ 747 w 802"/>
                  <a:gd name="T41" fmla="*/ 533 h 889"/>
                  <a:gd name="T42" fmla="*/ 784 w 802"/>
                  <a:gd name="T43" fmla="*/ 451 h 889"/>
                  <a:gd name="T44" fmla="*/ 798 w 802"/>
                  <a:gd name="T45" fmla="*/ 385 h 889"/>
                  <a:gd name="T46" fmla="*/ 650 w 802"/>
                  <a:gd name="T47" fmla="*/ 0 h 889"/>
                  <a:gd name="T48" fmla="*/ 532 w 802"/>
                  <a:gd name="T49" fmla="*/ 22 h 889"/>
                  <a:gd name="T50" fmla="*/ 510 w 802"/>
                  <a:gd name="T51" fmla="*/ 44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802" h="889">
                    <a:moveTo>
                      <a:pt x="510" y="44"/>
                    </a:moveTo>
                    <a:cubicBezTo>
                      <a:pt x="455" y="80"/>
                      <a:pt x="422" y="133"/>
                      <a:pt x="376" y="177"/>
                    </a:cubicBezTo>
                    <a:cubicBezTo>
                      <a:pt x="346" y="236"/>
                      <a:pt x="298" y="273"/>
                      <a:pt x="236" y="296"/>
                    </a:cubicBezTo>
                    <a:cubicBezTo>
                      <a:pt x="231" y="303"/>
                      <a:pt x="227" y="312"/>
                      <a:pt x="221" y="318"/>
                    </a:cubicBezTo>
                    <a:cubicBezTo>
                      <a:pt x="215" y="324"/>
                      <a:pt x="205" y="326"/>
                      <a:pt x="199" y="333"/>
                    </a:cubicBezTo>
                    <a:cubicBezTo>
                      <a:pt x="194" y="339"/>
                      <a:pt x="195" y="348"/>
                      <a:pt x="191" y="355"/>
                    </a:cubicBezTo>
                    <a:cubicBezTo>
                      <a:pt x="185" y="366"/>
                      <a:pt x="176" y="375"/>
                      <a:pt x="169" y="385"/>
                    </a:cubicBezTo>
                    <a:cubicBezTo>
                      <a:pt x="156" y="422"/>
                      <a:pt x="155" y="463"/>
                      <a:pt x="132" y="496"/>
                    </a:cubicBezTo>
                    <a:cubicBezTo>
                      <a:pt x="126" y="504"/>
                      <a:pt x="116" y="510"/>
                      <a:pt x="110" y="518"/>
                    </a:cubicBezTo>
                    <a:cubicBezTo>
                      <a:pt x="99" y="532"/>
                      <a:pt x="80" y="562"/>
                      <a:pt x="80" y="562"/>
                    </a:cubicBezTo>
                    <a:cubicBezTo>
                      <a:pt x="68" y="602"/>
                      <a:pt x="78" y="578"/>
                      <a:pt x="43" y="629"/>
                    </a:cubicBezTo>
                    <a:cubicBezTo>
                      <a:pt x="28" y="651"/>
                      <a:pt x="22" y="678"/>
                      <a:pt x="13" y="703"/>
                    </a:cubicBezTo>
                    <a:cubicBezTo>
                      <a:pt x="15" y="727"/>
                      <a:pt x="0" y="812"/>
                      <a:pt x="36" y="844"/>
                    </a:cubicBezTo>
                    <a:cubicBezTo>
                      <a:pt x="49" y="856"/>
                      <a:pt x="65" y="864"/>
                      <a:pt x="80" y="874"/>
                    </a:cubicBezTo>
                    <a:cubicBezTo>
                      <a:pt x="93" y="883"/>
                      <a:pt x="124" y="888"/>
                      <a:pt x="124" y="888"/>
                    </a:cubicBezTo>
                    <a:cubicBezTo>
                      <a:pt x="167" y="886"/>
                      <a:pt x="287" y="889"/>
                      <a:pt x="354" y="874"/>
                    </a:cubicBezTo>
                    <a:cubicBezTo>
                      <a:pt x="410" y="861"/>
                      <a:pt x="461" y="835"/>
                      <a:pt x="517" y="822"/>
                    </a:cubicBezTo>
                    <a:cubicBezTo>
                      <a:pt x="534" y="811"/>
                      <a:pt x="553" y="804"/>
                      <a:pt x="569" y="792"/>
                    </a:cubicBezTo>
                    <a:cubicBezTo>
                      <a:pt x="613" y="757"/>
                      <a:pt x="651" y="702"/>
                      <a:pt x="673" y="651"/>
                    </a:cubicBezTo>
                    <a:cubicBezTo>
                      <a:pt x="680" y="634"/>
                      <a:pt x="685" y="615"/>
                      <a:pt x="695" y="600"/>
                    </a:cubicBezTo>
                    <a:cubicBezTo>
                      <a:pt x="711" y="577"/>
                      <a:pt x="747" y="533"/>
                      <a:pt x="747" y="533"/>
                    </a:cubicBezTo>
                    <a:cubicBezTo>
                      <a:pt x="756" y="504"/>
                      <a:pt x="784" y="451"/>
                      <a:pt x="784" y="451"/>
                    </a:cubicBezTo>
                    <a:cubicBezTo>
                      <a:pt x="787" y="439"/>
                      <a:pt x="798" y="395"/>
                      <a:pt x="798" y="385"/>
                    </a:cubicBezTo>
                    <a:cubicBezTo>
                      <a:pt x="798" y="264"/>
                      <a:pt x="802" y="46"/>
                      <a:pt x="650" y="0"/>
                    </a:cubicBezTo>
                    <a:cubicBezTo>
                      <a:pt x="598" y="5"/>
                      <a:pt x="575" y="6"/>
                      <a:pt x="532" y="22"/>
                    </a:cubicBezTo>
                    <a:cubicBezTo>
                      <a:pt x="516" y="46"/>
                      <a:pt x="526" y="44"/>
                      <a:pt x="510" y="44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640617" name="AutoShape 1193"/>
              <p:cNvSpPr>
                <a:spLocks noChangeArrowheads="1"/>
              </p:cNvSpPr>
              <p:nvPr/>
            </p:nvSpPr>
            <p:spPr bwMode="auto">
              <a:xfrm>
                <a:off x="4080" y="2880"/>
                <a:ext cx="48" cy="96"/>
              </a:xfrm>
              <a:prstGeom prst="plus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618" name="AutoShape 1194"/>
              <p:cNvSpPr>
                <a:spLocks noChangeArrowheads="1"/>
              </p:cNvSpPr>
              <p:nvPr/>
            </p:nvSpPr>
            <p:spPr bwMode="auto">
              <a:xfrm>
                <a:off x="4560" y="3168"/>
                <a:ext cx="48" cy="96"/>
              </a:xfrm>
              <a:prstGeom prst="plus">
                <a:avLst>
                  <a:gd name="adj" fmla="val 2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0619" name="Line 1195"/>
            <p:cNvSpPr>
              <a:spLocks noChangeShapeType="1"/>
            </p:cNvSpPr>
            <p:nvPr/>
          </p:nvSpPr>
          <p:spPr bwMode="auto">
            <a:xfrm>
              <a:off x="2784" y="364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11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0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0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92125"/>
            <a:ext cx="7721600" cy="44291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/>
              <a:t>The K-Medoids Clustering Method</a:t>
            </a:r>
          </a:p>
        </p:txBody>
      </p:sp>
      <p:sp>
        <p:nvSpPr>
          <p:cNvPr id="146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5029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 dirty="0"/>
              <a:t>Find </a:t>
            </a:r>
            <a:r>
              <a:rPr lang="en-US" sz="2000" i="1" dirty="0"/>
              <a:t>representative</a:t>
            </a:r>
            <a:r>
              <a:rPr lang="en-US" sz="2000" dirty="0"/>
              <a:t> objects, called </a:t>
            </a:r>
            <a:r>
              <a:rPr lang="en-US" sz="2000" u="sng" dirty="0" err="1"/>
              <a:t>medoids</a:t>
            </a:r>
            <a:r>
              <a:rPr lang="en-US" sz="2000" dirty="0"/>
              <a:t>, in clusters</a:t>
            </a:r>
          </a:p>
          <a:p>
            <a:pPr>
              <a:lnSpc>
                <a:spcPct val="140000"/>
              </a:lnSpc>
            </a:pPr>
            <a:r>
              <a:rPr lang="en-US" sz="2000" i="1" dirty="0"/>
              <a:t>PAM</a:t>
            </a:r>
            <a:r>
              <a:rPr lang="en-US" sz="2000" dirty="0"/>
              <a:t> (Partitioning Around </a:t>
            </a:r>
            <a:r>
              <a:rPr lang="en-US" sz="2000" dirty="0" err="1"/>
              <a:t>Medoids</a:t>
            </a:r>
            <a:r>
              <a:rPr lang="en-US" sz="2000" dirty="0"/>
              <a:t>, 1987)</a:t>
            </a:r>
          </a:p>
          <a:p>
            <a:pPr lvl="1">
              <a:lnSpc>
                <a:spcPct val="140000"/>
              </a:lnSpc>
            </a:pPr>
            <a:r>
              <a:rPr lang="en-US" sz="2000" dirty="0"/>
              <a:t>starts from an initial set of </a:t>
            </a:r>
            <a:r>
              <a:rPr lang="en-US" sz="2000" dirty="0" err="1"/>
              <a:t>medoids</a:t>
            </a:r>
            <a:r>
              <a:rPr lang="en-US" sz="2000" dirty="0"/>
              <a:t> and iteratively replaces one of the </a:t>
            </a:r>
            <a:r>
              <a:rPr lang="en-US" sz="2000" dirty="0" err="1"/>
              <a:t>medoids</a:t>
            </a:r>
            <a:r>
              <a:rPr lang="en-US" sz="2000" dirty="0"/>
              <a:t> by one of the non-</a:t>
            </a:r>
            <a:r>
              <a:rPr lang="en-US" sz="2000" dirty="0" err="1"/>
              <a:t>medoids</a:t>
            </a:r>
            <a:r>
              <a:rPr lang="en-US" sz="2000" dirty="0"/>
              <a:t> if it improves the total distance of the resulting clustering</a:t>
            </a:r>
          </a:p>
          <a:p>
            <a:pPr lvl="1">
              <a:lnSpc>
                <a:spcPct val="140000"/>
              </a:lnSpc>
            </a:pPr>
            <a:r>
              <a:rPr lang="en-US" sz="2000" i="1" dirty="0"/>
              <a:t>PAM</a:t>
            </a:r>
            <a:r>
              <a:rPr lang="en-US" sz="2000" dirty="0"/>
              <a:t> works effectively for small data sets, but does not scale well for large data sets</a:t>
            </a:r>
          </a:p>
          <a:p>
            <a:pPr>
              <a:lnSpc>
                <a:spcPct val="140000"/>
              </a:lnSpc>
            </a:pPr>
            <a:r>
              <a:rPr lang="en-US" sz="2000" i="1" dirty="0"/>
              <a:t>CLARA</a:t>
            </a:r>
            <a:r>
              <a:rPr lang="en-US" sz="2000" dirty="0"/>
              <a:t> (Kaufmann &amp; </a:t>
            </a:r>
            <a:r>
              <a:rPr lang="en-US" sz="2000" dirty="0" err="1"/>
              <a:t>Rousseeuw</a:t>
            </a:r>
            <a:r>
              <a:rPr lang="en-US" sz="2000" dirty="0"/>
              <a:t>, 1990)</a:t>
            </a:r>
          </a:p>
          <a:p>
            <a:pPr>
              <a:lnSpc>
                <a:spcPct val="140000"/>
              </a:lnSpc>
            </a:pPr>
            <a:r>
              <a:rPr lang="en-US" sz="2000" i="1" dirty="0"/>
              <a:t>CLARANS</a:t>
            </a:r>
            <a:r>
              <a:rPr lang="en-US" sz="2000" dirty="0"/>
              <a:t> (Ng &amp; Han, 1994): Randomized sampling</a:t>
            </a:r>
          </a:p>
          <a:p>
            <a:pPr>
              <a:lnSpc>
                <a:spcPct val="140000"/>
              </a:lnSpc>
            </a:pPr>
            <a:r>
              <a:rPr lang="en-US" sz="2000" dirty="0"/>
              <a:t>Focusing + spatial data structure (Ester et al., 1995)</a:t>
            </a:r>
          </a:p>
        </p:txBody>
      </p:sp>
    </p:spTree>
    <p:extLst>
      <p:ext uri="{BB962C8B-B14F-4D97-AF65-F5344CB8AC3E}">
        <p14:creationId xmlns:p14="http://schemas.microsoft.com/office/powerpoint/2010/main" val="220129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370" name="Rectangle 2050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ko-KR"/>
              <a:t>A Typical K-Medoids Algorithm (PAM)</a:t>
            </a:r>
            <a:endParaRPr lang="en-US" altLang="ko-KR">
              <a:sym typeface="Symbol" pitchFamily="18" charset="2"/>
            </a:endParaRPr>
          </a:p>
        </p:txBody>
      </p:sp>
      <p:grpSp>
        <p:nvGrpSpPr>
          <p:cNvPr id="1594371" name="Group 2051"/>
          <p:cNvGrpSpPr>
            <a:grpSpLocks/>
          </p:cNvGrpSpPr>
          <p:nvPr/>
        </p:nvGrpSpPr>
        <p:grpSpPr bwMode="auto">
          <a:xfrm>
            <a:off x="6705600" y="1676400"/>
            <a:ext cx="2514600" cy="2362200"/>
            <a:chOff x="912" y="864"/>
            <a:chExt cx="1584" cy="1488"/>
          </a:xfrm>
        </p:grpSpPr>
        <p:graphicFrame>
          <p:nvGraphicFramePr>
            <p:cNvPr id="1594372" name="Object 2052"/>
            <p:cNvGraphicFramePr>
              <a:graphicFrameLocks noChangeAspect="1"/>
            </p:cNvGraphicFramePr>
            <p:nvPr/>
          </p:nvGraphicFramePr>
          <p:xfrm>
            <a:off x="912" y="864"/>
            <a:ext cx="1584" cy="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80" name="Worksheet" r:id="rId3" imgW="2200656" imgH="2076907" progId="Excel.Sheet.8">
                    <p:embed/>
                  </p:oleObj>
                </mc:Choice>
                <mc:Fallback>
                  <p:oleObj name="Worksheet" r:id="rId3" imgW="2200656" imgH="2076907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864"/>
                          <a:ext cx="1584" cy="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94373" name="Line 2053"/>
            <p:cNvSpPr>
              <a:spLocks noChangeShapeType="1"/>
            </p:cNvSpPr>
            <p:nvPr/>
          </p:nvSpPr>
          <p:spPr bwMode="auto">
            <a:xfrm>
              <a:off x="1982" y="1502"/>
              <a:ext cx="0" cy="1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94374" name="Oval 2054"/>
            <p:cNvSpPr>
              <a:spLocks noChangeArrowheads="1"/>
            </p:cNvSpPr>
            <p:nvPr/>
          </p:nvSpPr>
          <p:spPr bwMode="auto">
            <a:xfrm>
              <a:off x="1212" y="1034"/>
              <a:ext cx="513" cy="76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94375" name="Oval 2055"/>
            <p:cNvSpPr>
              <a:spLocks noChangeArrowheads="1"/>
            </p:cNvSpPr>
            <p:nvPr/>
          </p:nvSpPr>
          <p:spPr bwMode="auto">
            <a:xfrm>
              <a:off x="1725" y="1374"/>
              <a:ext cx="514" cy="6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94376" name="Text Box 2056"/>
          <p:cNvSpPr txBox="1">
            <a:spLocks noChangeArrowheads="1"/>
          </p:cNvSpPr>
          <p:nvPr/>
        </p:nvSpPr>
        <p:spPr bwMode="auto">
          <a:xfrm>
            <a:off x="7735888" y="1371600"/>
            <a:ext cx="1408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ko-KR" sz="1400">
                <a:ea typeface="굴림" pitchFamily="34" charset="-127"/>
              </a:rPr>
              <a:t>Total Cost = 20</a:t>
            </a:r>
          </a:p>
        </p:txBody>
      </p:sp>
      <p:sp>
        <p:nvSpPr>
          <p:cNvPr id="1594377" name="Rectangle 2057"/>
          <p:cNvSpPr>
            <a:spLocks noChangeArrowheads="1"/>
          </p:cNvSpPr>
          <p:nvPr/>
        </p:nvSpPr>
        <p:spPr bwMode="auto">
          <a:xfrm>
            <a:off x="119063" y="1719263"/>
            <a:ext cx="2395537" cy="225425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378" name="Rectangle 2058"/>
          <p:cNvSpPr>
            <a:spLocks noChangeArrowheads="1"/>
          </p:cNvSpPr>
          <p:nvPr/>
        </p:nvSpPr>
        <p:spPr bwMode="auto">
          <a:xfrm>
            <a:off x="369888" y="1903413"/>
            <a:ext cx="2014537" cy="1789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79" name="Line 2059"/>
          <p:cNvSpPr>
            <a:spLocks noChangeShapeType="1"/>
          </p:cNvSpPr>
          <p:nvPr/>
        </p:nvSpPr>
        <p:spPr bwMode="auto">
          <a:xfrm>
            <a:off x="369888" y="3517900"/>
            <a:ext cx="2014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0" name="Line 2060"/>
          <p:cNvSpPr>
            <a:spLocks noChangeShapeType="1"/>
          </p:cNvSpPr>
          <p:nvPr/>
        </p:nvSpPr>
        <p:spPr bwMode="auto">
          <a:xfrm>
            <a:off x="369888" y="3333750"/>
            <a:ext cx="2014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1" name="Line 2061"/>
          <p:cNvSpPr>
            <a:spLocks noChangeShapeType="1"/>
          </p:cNvSpPr>
          <p:nvPr/>
        </p:nvSpPr>
        <p:spPr bwMode="auto">
          <a:xfrm>
            <a:off x="369888" y="3160713"/>
            <a:ext cx="20145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2" name="Line 2062"/>
          <p:cNvSpPr>
            <a:spLocks noChangeShapeType="1"/>
          </p:cNvSpPr>
          <p:nvPr/>
        </p:nvSpPr>
        <p:spPr bwMode="auto">
          <a:xfrm>
            <a:off x="369888" y="2976563"/>
            <a:ext cx="20145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3" name="Line 2063"/>
          <p:cNvSpPr>
            <a:spLocks noChangeShapeType="1"/>
          </p:cNvSpPr>
          <p:nvPr/>
        </p:nvSpPr>
        <p:spPr bwMode="auto">
          <a:xfrm>
            <a:off x="369888" y="2803525"/>
            <a:ext cx="2014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4" name="Line 2064"/>
          <p:cNvSpPr>
            <a:spLocks noChangeShapeType="1"/>
          </p:cNvSpPr>
          <p:nvPr/>
        </p:nvSpPr>
        <p:spPr bwMode="auto">
          <a:xfrm>
            <a:off x="369888" y="2619375"/>
            <a:ext cx="2014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5" name="Line 2065"/>
          <p:cNvSpPr>
            <a:spLocks noChangeShapeType="1"/>
          </p:cNvSpPr>
          <p:nvPr/>
        </p:nvSpPr>
        <p:spPr bwMode="auto">
          <a:xfrm>
            <a:off x="369888" y="2446338"/>
            <a:ext cx="20145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6" name="Line 2066"/>
          <p:cNvSpPr>
            <a:spLocks noChangeShapeType="1"/>
          </p:cNvSpPr>
          <p:nvPr/>
        </p:nvSpPr>
        <p:spPr bwMode="auto">
          <a:xfrm>
            <a:off x="369888" y="2262188"/>
            <a:ext cx="20145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7" name="Line 2067"/>
          <p:cNvSpPr>
            <a:spLocks noChangeShapeType="1"/>
          </p:cNvSpPr>
          <p:nvPr/>
        </p:nvSpPr>
        <p:spPr bwMode="auto">
          <a:xfrm>
            <a:off x="369888" y="2087563"/>
            <a:ext cx="20145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8" name="Line 2068"/>
          <p:cNvSpPr>
            <a:spLocks noChangeShapeType="1"/>
          </p:cNvSpPr>
          <p:nvPr/>
        </p:nvSpPr>
        <p:spPr bwMode="auto">
          <a:xfrm>
            <a:off x="369888" y="1903413"/>
            <a:ext cx="201453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89" name="Line 2069"/>
          <p:cNvSpPr>
            <a:spLocks noChangeShapeType="1"/>
          </p:cNvSpPr>
          <p:nvPr/>
        </p:nvSpPr>
        <p:spPr bwMode="auto">
          <a:xfrm>
            <a:off x="576263" y="1903413"/>
            <a:ext cx="1587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0" name="Line 2070"/>
          <p:cNvSpPr>
            <a:spLocks noChangeShapeType="1"/>
          </p:cNvSpPr>
          <p:nvPr/>
        </p:nvSpPr>
        <p:spPr bwMode="auto">
          <a:xfrm>
            <a:off x="773113" y="1903413"/>
            <a:ext cx="1587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1" name="Line 2071"/>
          <p:cNvSpPr>
            <a:spLocks noChangeShapeType="1"/>
          </p:cNvSpPr>
          <p:nvPr/>
        </p:nvSpPr>
        <p:spPr bwMode="auto">
          <a:xfrm>
            <a:off x="979488" y="1903413"/>
            <a:ext cx="1587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2" name="Line 2072"/>
          <p:cNvSpPr>
            <a:spLocks noChangeShapeType="1"/>
          </p:cNvSpPr>
          <p:nvPr/>
        </p:nvSpPr>
        <p:spPr bwMode="auto">
          <a:xfrm>
            <a:off x="1176338" y="1903413"/>
            <a:ext cx="1587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3" name="Line 2073"/>
          <p:cNvSpPr>
            <a:spLocks noChangeShapeType="1"/>
          </p:cNvSpPr>
          <p:nvPr/>
        </p:nvSpPr>
        <p:spPr bwMode="auto">
          <a:xfrm>
            <a:off x="1382713" y="1903413"/>
            <a:ext cx="1587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4" name="Line 2074"/>
          <p:cNvSpPr>
            <a:spLocks noChangeShapeType="1"/>
          </p:cNvSpPr>
          <p:nvPr/>
        </p:nvSpPr>
        <p:spPr bwMode="auto">
          <a:xfrm>
            <a:off x="1577975" y="1903413"/>
            <a:ext cx="1588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5" name="Line 2075"/>
          <p:cNvSpPr>
            <a:spLocks noChangeShapeType="1"/>
          </p:cNvSpPr>
          <p:nvPr/>
        </p:nvSpPr>
        <p:spPr bwMode="auto">
          <a:xfrm>
            <a:off x="1785938" y="1903413"/>
            <a:ext cx="1587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6" name="Line 2076"/>
          <p:cNvSpPr>
            <a:spLocks noChangeShapeType="1"/>
          </p:cNvSpPr>
          <p:nvPr/>
        </p:nvSpPr>
        <p:spPr bwMode="auto">
          <a:xfrm>
            <a:off x="1981200" y="1903413"/>
            <a:ext cx="1588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7" name="Line 2077"/>
          <p:cNvSpPr>
            <a:spLocks noChangeShapeType="1"/>
          </p:cNvSpPr>
          <p:nvPr/>
        </p:nvSpPr>
        <p:spPr bwMode="auto">
          <a:xfrm>
            <a:off x="2187575" y="1903413"/>
            <a:ext cx="1588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8" name="Line 2078"/>
          <p:cNvSpPr>
            <a:spLocks noChangeShapeType="1"/>
          </p:cNvSpPr>
          <p:nvPr/>
        </p:nvSpPr>
        <p:spPr bwMode="auto">
          <a:xfrm>
            <a:off x="2384425" y="1903413"/>
            <a:ext cx="1588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399" name="Rectangle 2079"/>
          <p:cNvSpPr>
            <a:spLocks noChangeArrowheads="1"/>
          </p:cNvSpPr>
          <p:nvPr/>
        </p:nvSpPr>
        <p:spPr bwMode="auto">
          <a:xfrm>
            <a:off x="369888" y="1903413"/>
            <a:ext cx="2014537" cy="1789112"/>
          </a:xfrm>
          <a:prstGeom prst="rect">
            <a:avLst/>
          </a:prstGeom>
          <a:noFill/>
          <a:ln w="1111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0" name="Line 2080"/>
          <p:cNvSpPr>
            <a:spLocks noChangeShapeType="1"/>
          </p:cNvSpPr>
          <p:nvPr/>
        </p:nvSpPr>
        <p:spPr bwMode="auto">
          <a:xfrm>
            <a:off x="369888" y="1903413"/>
            <a:ext cx="1587" cy="17891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1" name="Line 2081"/>
          <p:cNvSpPr>
            <a:spLocks noChangeShapeType="1"/>
          </p:cNvSpPr>
          <p:nvPr/>
        </p:nvSpPr>
        <p:spPr bwMode="auto">
          <a:xfrm>
            <a:off x="347663" y="3692525"/>
            <a:ext cx="222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2" name="Line 2082"/>
          <p:cNvSpPr>
            <a:spLocks noChangeShapeType="1"/>
          </p:cNvSpPr>
          <p:nvPr/>
        </p:nvSpPr>
        <p:spPr bwMode="auto">
          <a:xfrm>
            <a:off x="347663" y="3517900"/>
            <a:ext cx="222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3" name="Line 2083"/>
          <p:cNvSpPr>
            <a:spLocks noChangeShapeType="1"/>
          </p:cNvSpPr>
          <p:nvPr/>
        </p:nvSpPr>
        <p:spPr bwMode="auto">
          <a:xfrm>
            <a:off x="347663" y="3333750"/>
            <a:ext cx="222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4" name="Line 2084"/>
          <p:cNvSpPr>
            <a:spLocks noChangeShapeType="1"/>
          </p:cNvSpPr>
          <p:nvPr/>
        </p:nvSpPr>
        <p:spPr bwMode="auto">
          <a:xfrm>
            <a:off x="347663" y="3160713"/>
            <a:ext cx="222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5" name="Line 2085"/>
          <p:cNvSpPr>
            <a:spLocks noChangeShapeType="1"/>
          </p:cNvSpPr>
          <p:nvPr/>
        </p:nvSpPr>
        <p:spPr bwMode="auto">
          <a:xfrm>
            <a:off x="347663" y="2976563"/>
            <a:ext cx="222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6" name="Line 2086"/>
          <p:cNvSpPr>
            <a:spLocks noChangeShapeType="1"/>
          </p:cNvSpPr>
          <p:nvPr/>
        </p:nvSpPr>
        <p:spPr bwMode="auto">
          <a:xfrm>
            <a:off x="347663" y="2803525"/>
            <a:ext cx="222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7" name="Line 2087"/>
          <p:cNvSpPr>
            <a:spLocks noChangeShapeType="1"/>
          </p:cNvSpPr>
          <p:nvPr/>
        </p:nvSpPr>
        <p:spPr bwMode="auto">
          <a:xfrm>
            <a:off x="347663" y="2619375"/>
            <a:ext cx="222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8" name="Line 2088"/>
          <p:cNvSpPr>
            <a:spLocks noChangeShapeType="1"/>
          </p:cNvSpPr>
          <p:nvPr/>
        </p:nvSpPr>
        <p:spPr bwMode="auto">
          <a:xfrm>
            <a:off x="347663" y="2446338"/>
            <a:ext cx="222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09" name="Line 2089"/>
          <p:cNvSpPr>
            <a:spLocks noChangeShapeType="1"/>
          </p:cNvSpPr>
          <p:nvPr/>
        </p:nvSpPr>
        <p:spPr bwMode="auto">
          <a:xfrm>
            <a:off x="347663" y="2262188"/>
            <a:ext cx="222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0" name="Line 2090"/>
          <p:cNvSpPr>
            <a:spLocks noChangeShapeType="1"/>
          </p:cNvSpPr>
          <p:nvPr/>
        </p:nvSpPr>
        <p:spPr bwMode="auto">
          <a:xfrm>
            <a:off x="347663" y="2087563"/>
            <a:ext cx="222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1" name="Line 2091"/>
          <p:cNvSpPr>
            <a:spLocks noChangeShapeType="1"/>
          </p:cNvSpPr>
          <p:nvPr/>
        </p:nvSpPr>
        <p:spPr bwMode="auto">
          <a:xfrm>
            <a:off x="347663" y="1903413"/>
            <a:ext cx="222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2" name="Line 2092"/>
          <p:cNvSpPr>
            <a:spLocks noChangeShapeType="1"/>
          </p:cNvSpPr>
          <p:nvPr/>
        </p:nvSpPr>
        <p:spPr bwMode="auto">
          <a:xfrm>
            <a:off x="369888" y="3692525"/>
            <a:ext cx="2014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3" name="Line 2093"/>
          <p:cNvSpPr>
            <a:spLocks noChangeShapeType="1"/>
          </p:cNvSpPr>
          <p:nvPr/>
        </p:nvSpPr>
        <p:spPr bwMode="auto">
          <a:xfrm flipV="1">
            <a:off x="369888" y="36925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4" name="Line 2094"/>
          <p:cNvSpPr>
            <a:spLocks noChangeShapeType="1"/>
          </p:cNvSpPr>
          <p:nvPr/>
        </p:nvSpPr>
        <p:spPr bwMode="auto">
          <a:xfrm flipV="1">
            <a:off x="576263" y="36925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5" name="Line 2095"/>
          <p:cNvSpPr>
            <a:spLocks noChangeShapeType="1"/>
          </p:cNvSpPr>
          <p:nvPr/>
        </p:nvSpPr>
        <p:spPr bwMode="auto">
          <a:xfrm flipV="1">
            <a:off x="773113" y="36925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6" name="Line 2096"/>
          <p:cNvSpPr>
            <a:spLocks noChangeShapeType="1"/>
          </p:cNvSpPr>
          <p:nvPr/>
        </p:nvSpPr>
        <p:spPr bwMode="auto">
          <a:xfrm flipV="1">
            <a:off x="979488" y="36925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7" name="Line 2097"/>
          <p:cNvSpPr>
            <a:spLocks noChangeShapeType="1"/>
          </p:cNvSpPr>
          <p:nvPr/>
        </p:nvSpPr>
        <p:spPr bwMode="auto">
          <a:xfrm flipV="1">
            <a:off x="1176338" y="36925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8" name="Line 2098"/>
          <p:cNvSpPr>
            <a:spLocks noChangeShapeType="1"/>
          </p:cNvSpPr>
          <p:nvPr/>
        </p:nvSpPr>
        <p:spPr bwMode="auto">
          <a:xfrm flipV="1">
            <a:off x="1382713" y="36925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19" name="Line 2099"/>
          <p:cNvSpPr>
            <a:spLocks noChangeShapeType="1"/>
          </p:cNvSpPr>
          <p:nvPr/>
        </p:nvSpPr>
        <p:spPr bwMode="auto">
          <a:xfrm flipV="1">
            <a:off x="1577975" y="36925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20" name="Line 2100"/>
          <p:cNvSpPr>
            <a:spLocks noChangeShapeType="1"/>
          </p:cNvSpPr>
          <p:nvPr/>
        </p:nvSpPr>
        <p:spPr bwMode="auto">
          <a:xfrm flipV="1">
            <a:off x="1785938" y="3692525"/>
            <a:ext cx="1587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21" name="Line 2101"/>
          <p:cNvSpPr>
            <a:spLocks noChangeShapeType="1"/>
          </p:cNvSpPr>
          <p:nvPr/>
        </p:nvSpPr>
        <p:spPr bwMode="auto">
          <a:xfrm flipV="1">
            <a:off x="1981200" y="36925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22" name="Line 2102"/>
          <p:cNvSpPr>
            <a:spLocks noChangeShapeType="1"/>
          </p:cNvSpPr>
          <p:nvPr/>
        </p:nvSpPr>
        <p:spPr bwMode="auto">
          <a:xfrm flipV="1">
            <a:off x="2187575" y="36925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23" name="Line 2103"/>
          <p:cNvSpPr>
            <a:spLocks noChangeShapeType="1"/>
          </p:cNvSpPr>
          <p:nvPr/>
        </p:nvSpPr>
        <p:spPr bwMode="auto">
          <a:xfrm flipV="1">
            <a:off x="2384425" y="3692525"/>
            <a:ext cx="1588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24" name="Freeform 2104"/>
          <p:cNvSpPr>
            <a:spLocks/>
          </p:cNvSpPr>
          <p:nvPr/>
        </p:nvSpPr>
        <p:spPr bwMode="auto">
          <a:xfrm>
            <a:off x="903288" y="2900363"/>
            <a:ext cx="152400" cy="152400"/>
          </a:xfrm>
          <a:custGeom>
            <a:avLst/>
            <a:gdLst>
              <a:gd name="T0" fmla="*/ 48 w 96"/>
              <a:gd name="T1" fmla="*/ 0 h 96"/>
              <a:gd name="T2" fmla="*/ 96 w 96"/>
              <a:gd name="T3" fmla="*/ 48 h 96"/>
              <a:gd name="T4" fmla="*/ 48 w 96"/>
              <a:gd name="T5" fmla="*/ 96 h 96"/>
              <a:gd name="T6" fmla="*/ 0 w 96"/>
              <a:gd name="T7" fmla="*/ 48 h 96"/>
              <a:gd name="T8" fmla="*/ 48 w 96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6">
                <a:moveTo>
                  <a:pt x="48" y="0"/>
                </a:moveTo>
                <a:lnTo>
                  <a:pt x="96" y="48"/>
                </a:lnTo>
                <a:lnTo>
                  <a:pt x="48" y="96"/>
                </a:lnTo>
                <a:lnTo>
                  <a:pt x="0" y="48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25" name="Freeform 2105"/>
          <p:cNvSpPr>
            <a:spLocks/>
          </p:cNvSpPr>
          <p:nvPr/>
        </p:nvSpPr>
        <p:spPr bwMode="auto">
          <a:xfrm>
            <a:off x="696913" y="2543175"/>
            <a:ext cx="152400" cy="152400"/>
          </a:xfrm>
          <a:custGeom>
            <a:avLst/>
            <a:gdLst>
              <a:gd name="T0" fmla="*/ 48 w 96"/>
              <a:gd name="T1" fmla="*/ 0 h 96"/>
              <a:gd name="T2" fmla="*/ 96 w 96"/>
              <a:gd name="T3" fmla="*/ 48 h 96"/>
              <a:gd name="T4" fmla="*/ 48 w 96"/>
              <a:gd name="T5" fmla="*/ 96 h 96"/>
              <a:gd name="T6" fmla="*/ 0 w 96"/>
              <a:gd name="T7" fmla="*/ 48 h 96"/>
              <a:gd name="T8" fmla="*/ 48 w 96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6">
                <a:moveTo>
                  <a:pt x="48" y="0"/>
                </a:moveTo>
                <a:lnTo>
                  <a:pt x="96" y="48"/>
                </a:lnTo>
                <a:lnTo>
                  <a:pt x="48" y="96"/>
                </a:lnTo>
                <a:lnTo>
                  <a:pt x="0" y="48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26" name="Freeform 2106"/>
          <p:cNvSpPr>
            <a:spLocks/>
          </p:cNvSpPr>
          <p:nvPr/>
        </p:nvSpPr>
        <p:spPr bwMode="auto">
          <a:xfrm>
            <a:off x="1709738" y="3084513"/>
            <a:ext cx="152400" cy="152400"/>
          </a:xfrm>
          <a:custGeom>
            <a:avLst/>
            <a:gdLst>
              <a:gd name="T0" fmla="*/ 48 w 96"/>
              <a:gd name="T1" fmla="*/ 0 h 96"/>
              <a:gd name="T2" fmla="*/ 96 w 96"/>
              <a:gd name="T3" fmla="*/ 48 h 96"/>
              <a:gd name="T4" fmla="*/ 48 w 96"/>
              <a:gd name="T5" fmla="*/ 96 h 96"/>
              <a:gd name="T6" fmla="*/ 0 w 96"/>
              <a:gd name="T7" fmla="*/ 48 h 96"/>
              <a:gd name="T8" fmla="*/ 48 w 96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6">
                <a:moveTo>
                  <a:pt x="48" y="0"/>
                </a:moveTo>
                <a:lnTo>
                  <a:pt x="96" y="48"/>
                </a:lnTo>
                <a:lnTo>
                  <a:pt x="48" y="96"/>
                </a:lnTo>
                <a:lnTo>
                  <a:pt x="0" y="48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27" name="Freeform 2107"/>
          <p:cNvSpPr>
            <a:spLocks/>
          </p:cNvSpPr>
          <p:nvPr/>
        </p:nvSpPr>
        <p:spPr bwMode="auto">
          <a:xfrm>
            <a:off x="1100138" y="2370138"/>
            <a:ext cx="152400" cy="150812"/>
          </a:xfrm>
          <a:custGeom>
            <a:avLst/>
            <a:gdLst>
              <a:gd name="T0" fmla="*/ 48 w 96"/>
              <a:gd name="T1" fmla="*/ 0 h 95"/>
              <a:gd name="T2" fmla="*/ 96 w 96"/>
              <a:gd name="T3" fmla="*/ 48 h 95"/>
              <a:gd name="T4" fmla="*/ 48 w 96"/>
              <a:gd name="T5" fmla="*/ 95 h 95"/>
              <a:gd name="T6" fmla="*/ 0 w 96"/>
              <a:gd name="T7" fmla="*/ 48 h 95"/>
              <a:gd name="T8" fmla="*/ 48 w 96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5">
                <a:moveTo>
                  <a:pt x="48" y="0"/>
                </a:moveTo>
                <a:lnTo>
                  <a:pt x="96" y="48"/>
                </a:lnTo>
                <a:lnTo>
                  <a:pt x="48" y="95"/>
                </a:lnTo>
                <a:lnTo>
                  <a:pt x="0" y="48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28" name="Freeform 2108"/>
          <p:cNvSpPr>
            <a:spLocks/>
          </p:cNvSpPr>
          <p:nvPr/>
        </p:nvSpPr>
        <p:spPr bwMode="auto">
          <a:xfrm>
            <a:off x="1905000" y="2727325"/>
            <a:ext cx="152400" cy="152400"/>
          </a:xfrm>
          <a:custGeom>
            <a:avLst/>
            <a:gdLst>
              <a:gd name="T0" fmla="*/ 48 w 96"/>
              <a:gd name="T1" fmla="*/ 0 h 96"/>
              <a:gd name="T2" fmla="*/ 96 w 96"/>
              <a:gd name="T3" fmla="*/ 48 h 96"/>
              <a:gd name="T4" fmla="*/ 48 w 96"/>
              <a:gd name="T5" fmla="*/ 96 h 96"/>
              <a:gd name="T6" fmla="*/ 0 w 96"/>
              <a:gd name="T7" fmla="*/ 48 h 96"/>
              <a:gd name="T8" fmla="*/ 48 w 96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6">
                <a:moveTo>
                  <a:pt x="48" y="0"/>
                </a:moveTo>
                <a:lnTo>
                  <a:pt x="96" y="48"/>
                </a:lnTo>
                <a:lnTo>
                  <a:pt x="48" y="96"/>
                </a:lnTo>
                <a:lnTo>
                  <a:pt x="0" y="48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29" name="Freeform 2109"/>
          <p:cNvSpPr>
            <a:spLocks/>
          </p:cNvSpPr>
          <p:nvPr/>
        </p:nvSpPr>
        <p:spPr bwMode="auto">
          <a:xfrm>
            <a:off x="1501775" y="3259138"/>
            <a:ext cx="152400" cy="150812"/>
          </a:xfrm>
          <a:custGeom>
            <a:avLst/>
            <a:gdLst>
              <a:gd name="T0" fmla="*/ 48 w 96"/>
              <a:gd name="T1" fmla="*/ 0 h 95"/>
              <a:gd name="T2" fmla="*/ 96 w 96"/>
              <a:gd name="T3" fmla="*/ 47 h 95"/>
              <a:gd name="T4" fmla="*/ 48 w 96"/>
              <a:gd name="T5" fmla="*/ 95 h 95"/>
              <a:gd name="T6" fmla="*/ 0 w 96"/>
              <a:gd name="T7" fmla="*/ 47 h 95"/>
              <a:gd name="T8" fmla="*/ 48 w 96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5">
                <a:moveTo>
                  <a:pt x="48" y="0"/>
                </a:moveTo>
                <a:lnTo>
                  <a:pt x="96" y="47"/>
                </a:lnTo>
                <a:lnTo>
                  <a:pt x="48" y="95"/>
                </a:lnTo>
                <a:lnTo>
                  <a:pt x="0" y="47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30" name="Freeform 2110"/>
          <p:cNvSpPr>
            <a:spLocks/>
          </p:cNvSpPr>
          <p:nvPr/>
        </p:nvSpPr>
        <p:spPr bwMode="auto">
          <a:xfrm>
            <a:off x="1709738" y="2900363"/>
            <a:ext cx="152400" cy="152400"/>
          </a:xfrm>
          <a:custGeom>
            <a:avLst/>
            <a:gdLst>
              <a:gd name="T0" fmla="*/ 48 w 96"/>
              <a:gd name="T1" fmla="*/ 0 h 96"/>
              <a:gd name="T2" fmla="*/ 96 w 96"/>
              <a:gd name="T3" fmla="*/ 48 h 96"/>
              <a:gd name="T4" fmla="*/ 48 w 96"/>
              <a:gd name="T5" fmla="*/ 96 h 96"/>
              <a:gd name="T6" fmla="*/ 0 w 96"/>
              <a:gd name="T7" fmla="*/ 48 h 96"/>
              <a:gd name="T8" fmla="*/ 48 w 96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6">
                <a:moveTo>
                  <a:pt x="48" y="0"/>
                </a:moveTo>
                <a:lnTo>
                  <a:pt x="96" y="48"/>
                </a:lnTo>
                <a:lnTo>
                  <a:pt x="48" y="96"/>
                </a:lnTo>
                <a:lnTo>
                  <a:pt x="0" y="48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31" name="Freeform 2111"/>
          <p:cNvSpPr>
            <a:spLocks/>
          </p:cNvSpPr>
          <p:nvPr/>
        </p:nvSpPr>
        <p:spPr bwMode="auto">
          <a:xfrm>
            <a:off x="1709738" y="2543175"/>
            <a:ext cx="152400" cy="152400"/>
          </a:xfrm>
          <a:custGeom>
            <a:avLst/>
            <a:gdLst>
              <a:gd name="T0" fmla="*/ 48 w 96"/>
              <a:gd name="T1" fmla="*/ 0 h 96"/>
              <a:gd name="T2" fmla="*/ 96 w 96"/>
              <a:gd name="T3" fmla="*/ 48 h 96"/>
              <a:gd name="T4" fmla="*/ 48 w 96"/>
              <a:gd name="T5" fmla="*/ 96 h 96"/>
              <a:gd name="T6" fmla="*/ 0 w 96"/>
              <a:gd name="T7" fmla="*/ 48 h 96"/>
              <a:gd name="T8" fmla="*/ 48 w 96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6">
                <a:moveTo>
                  <a:pt x="48" y="0"/>
                </a:moveTo>
                <a:lnTo>
                  <a:pt x="96" y="48"/>
                </a:lnTo>
                <a:lnTo>
                  <a:pt x="48" y="96"/>
                </a:lnTo>
                <a:lnTo>
                  <a:pt x="0" y="48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32" name="Rectangle 2112"/>
          <p:cNvSpPr>
            <a:spLocks noChangeArrowheads="1"/>
          </p:cNvSpPr>
          <p:nvPr/>
        </p:nvSpPr>
        <p:spPr bwMode="auto">
          <a:xfrm>
            <a:off x="282575" y="365918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0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33" name="Rectangle 2113"/>
          <p:cNvSpPr>
            <a:spLocks noChangeArrowheads="1"/>
          </p:cNvSpPr>
          <p:nvPr/>
        </p:nvSpPr>
        <p:spPr bwMode="auto">
          <a:xfrm>
            <a:off x="282575" y="3486150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1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34" name="Rectangle 2114"/>
          <p:cNvSpPr>
            <a:spLocks noChangeArrowheads="1"/>
          </p:cNvSpPr>
          <p:nvPr/>
        </p:nvSpPr>
        <p:spPr bwMode="auto">
          <a:xfrm>
            <a:off x="282575" y="3302000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2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35" name="Rectangle 2115"/>
          <p:cNvSpPr>
            <a:spLocks noChangeArrowheads="1"/>
          </p:cNvSpPr>
          <p:nvPr/>
        </p:nvSpPr>
        <p:spPr bwMode="auto">
          <a:xfrm>
            <a:off x="282575" y="3128963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3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36" name="Rectangle 2116"/>
          <p:cNvSpPr>
            <a:spLocks noChangeArrowheads="1"/>
          </p:cNvSpPr>
          <p:nvPr/>
        </p:nvSpPr>
        <p:spPr bwMode="auto">
          <a:xfrm>
            <a:off x="282575" y="2944813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4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37" name="Rectangle 2117"/>
          <p:cNvSpPr>
            <a:spLocks noChangeArrowheads="1"/>
          </p:cNvSpPr>
          <p:nvPr/>
        </p:nvSpPr>
        <p:spPr bwMode="auto">
          <a:xfrm>
            <a:off x="282575" y="277018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5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38" name="Rectangle 2118"/>
          <p:cNvSpPr>
            <a:spLocks noChangeArrowheads="1"/>
          </p:cNvSpPr>
          <p:nvPr/>
        </p:nvSpPr>
        <p:spPr bwMode="auto">
          <a:xfrm>
            <a:off x="282575" y="25860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6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39" name="Rectangle 2119"/>
          <p:cNvSpPr>
            <a:spLocks noChangeArrowheads="1"/>
          </p:cNvSpPr>
          <p:nvPr/>
        </p:nvSpPr>
        <p:spPr bwMode="auto">
          <a:xfrm>
            <a:off x="282575" y="2413000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7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0" name="Rectangle 2120"/>
          <p:cNvSpPr>
            <a:spLocks noChangeArrowheads="1"/>
          </p:cNvSpPr>
          <p:nvPr/>
        </p:nvSpPr>
        <p:spPr bwMode="auto">
          <a:xfrm>
            <a:off x="282575" y="2228850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8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1" name="Rectangle 2121"/>
          <p:cNvSpPr>
            <a:spLocks noChangeArrowheads="1"/>
          </p:cNvSpPr>
          <p:nvPr/>
        </p:nvSpPr>
        <p:spPr bwMode="auto">
          <a:xfrm>
            <a:off x="282575" y="2055813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9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2" name="Rectangle 2122"/>
          <p:cNvSpPr>
            <a:spLocks noChangeArrowheads="1"/>
          </p:cNvSpPr>
          <p:nvPr/>
        </p:nvSpPr>
        <p:spPr bwMode="auto">
          <a:xfrm>
            <a:off x="250825" y="1871663"/>
            <a:ext cx="33338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10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3" name="Rectangle 2123"/>
          <p:cNvSpPr>
            <a:spLocks noChangeArrowheads="1"/>
          </p:cNvSpPr>
          <p:nvPr/>
        </p:nvSpPr>
        <p:spPr bwMode="auto">
          <a:xfrm>
            <a:off x="358775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0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4" name="Rectangle 2124"/>
          <p:cNvSpPr>
            <a:spLocks noChangeArrowheads="1"/>
          </p:cNvSpPr>
          <p:nvPr/>
        </p:nvSpPr>
        <p:spPr bwMode="auto">
          <a:xfrm>
            <a:off x="566738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1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5" name="Rectangle 2125"/>
          <p:cNvSpPr>
            <a:spLocks noChangeArrowheads="1"/>
          </p:cNvSpPr>
          <p:nvPr/>
        </p:nvSpPr>
        <p:spPr bwMode="auto">
          <a:xfrm>
            <a:off x="762000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2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6" name="Rectangle 2126"/>
          <p:cNvSpPr>
            <a:spLocks noChangeArrowheads="1"/>
          </p:cNvSpPr>
          <p:nvPr/>
        </p:nvSpPr>
        <p:spPr bwMode="auto">
          <a:xfrm>
            <a:off x="968375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3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7" name="Rectangle 2127"/>
          <p:cNvSpPr>
            <a:spLocks noChangeArrowheads="1"/>
          </p:cNvSpPr>
          <p:nvPr/>
        </p:nvSpPr>
        <p:spPr bwMode="auto">
          <a:xfrm>
            <a:off x="1165225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4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8" name="Rectangle 2128"/>
          <p:cNvSpPr>
            <a:spLocks noChangeArrowheads="1"/>
          </p:cNvSpPr>
          <p:nvPr/>
        </p:nvSpPr>
        <p:spPr bwMode="auto">
          <a:xfrm>
            <a:off x="1371600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5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49" name="Rectangle 2129"/>
          <p:cNvSpPr>
            <a:spLocks noChangeArrowheads="1"/>
          </p:cNvSpPr>
          <p:nvPr/>
        </p:nvSpPr>
        <p:spPr bwMode="auto">
          <a:xfrm>
            <a:off x="1566863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6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50" name="Rectangle 2130"/>
          <p:cNvSpPr>
            <a:spLocks noChangeArrowheads="1"/>
          </p:cNvSpPr>
          <p:nvPr/>
        </p:nvSpPr>
        <p:spPr bwMode="auto">
          <a:xfrm>
            <a:off x="1774825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7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51" name="Rectangle 2131"/>
          <p:cNvSpPr>
            <a:spLocks noChangeArrowheads="1"/>
          </p:cNvSpPr>
          <p:nvPr/>
        </p:nvSpPr>
        <p:spPr bwMode="auto">
          <a:xfrm>
            <a:off x="1970088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8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52" name="Rectangle 2132"/>
          <p:cNvSpPr>
            <a:spLocks noChangeArrowheads="1"/>
          </p:cNvSpPr>
          <p:nvPr/>
        </p:nvSpPr>
        <p:spPr bwMode="auto">
          <a:xfrm>
            <a:off x="2176463" y="3767138"/>
            <a:ext cx="22225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9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53" name="Rectangle 2133"/>
          <p:cNvSpPr>
            <a:spLocks noChangeArrowheads="1"/>
          </p:cNvSpPr>
          <p:nvPr/>
        </p:nvSpPr>
        <p:spPr bwMode="auto">
          <a:xfrm>
            <a:off x="2351088" y="3767138"/>
            <a:ext cx="33337" cy="3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ko-KR" altLang="en-US" sz="500">
                <a:solidFill>
                  <a:srgbClr val="000000"/>
                </a:solidFill>
                <a:latin typeface="Small Fonts" charset="0"/>
                <a:ea typeface="굴림" pitchFamily="34" charset="-127"/>
              </a:rPr>
              <a:t>10</a:t>
            </a:r>
            <a:endParaRPr lang="ko-KR" altLang="en-US">
              <a:ea typeface="굴림" pitchFamily="34" charset="-127"/>
            </a:endParaRPr>
          </a:p>
        </p:txBody>
      </p:sp>
      <p:sp>
        <p:nvSpPr>
          <p:cNvPr id="1594454" name="Rectangle 2134"/>
          <p:cNvSpPr>
            <a:spLocks noChangeArrowheads="1"/>
          </p:cNvSpPr>
          <p:nvPr/>
        </p:nvSpPr>
        <p:spPr bwMode="auto">
          <a:xfrm>
            <a:off x="119063" y="1719263"/>
            <a:ext cx="2395537" cy="225425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4455" name="Freeform 2135"/>
          <p:cNvSpPr>
            <a:spLocks/>
          </p:cNvSpPr>
          <p:nvPr/>
        </p:nvSpPr>
        <p:spPr bwMode="auto">
          <a:xfrm>
            <a:off x="914400" y="2211388"/>
            <a:ext cx="152400" cy="150812"/>
          </a:xfrm>
          <a:custGeom>
            <a:avLst/>
            <a:gdLst>
              <a:gd name="T0" fmla="*/ 48 w 96"/>
              <a:gd name="T1" fmla="*/ 0 h 95"/>
              <a:gd name="T2" fmla="*/ 96 w 96"/>
              <a:gd name="T3" fmla="*/ 48 h 95"/>
              <a:gd name="T4" fmla="*/ 48 w 96"/>
              <a:gd name="T5" fmla="*/ 95 h 95"/>
              <a:gd name="T6" fmla="*/ 0 w 96"/>
              <a:gd name="T7" fmla="*/ 48 h 95"/>
              <a:gd name="T8" fmla="*/ 48 w 96"/>
              <a:gd name="T9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5">
                <a:moveTo>
                  <a:pt x="48" y="0"/>
                </a:moveTo>
                <a:lnTo>
                  <a:pt x="96" y="48"/>
                </a:lnTo>
                <a:lnTo>
                  <a:pt x="48" y="95"/>
                </a:lnTo>
                <a:lnTo>
                  <a:pt x="0" y="48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56" name="Freeform 2136"/>
          <p:cNvSpPr>
            <a:spLocks/>
          </p:cNvSpPr>
          <p:nvPr/>
        </p:nvSpPr>
        <p:spPr bwMode="auto">
          <a:xfrm>
            <a:off x="1524000" y="3048000"/>
            <a:ext cx="152400" cy="152400"/>
          </a:xfrm>
          <a:custGeom>
            <a:avLst/>
            <a:gdLst>
              <a:gd name="T0" fmla="*/ 48 w 96"/>
              <a:gd name="T1" fmla="*/ 0 h 96"/>
              <a:gd name="T2" fmla="*/ 96 w 96"/>
              <a:gd name="T3" fmla="*/ 48 h 96"/>
              <a:gd name="T4" fmla="*/ 48 w 96"/>
              <a:gd name="T5" fmla="*/ 96 h 96"/>
              <a:gd name="T6" fmla="*/ 0 w 96"/>
              <a:gd name="T7" fmla="*/ 48 h 96"/>
              <a:gd name="T8" fmla="*/ 48 w 96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" h="96">
                <a:moveTo>
                  <a:pt x="48" y="0"/>
                </a:moveTo>
                <a:lnTo>
                  <a:pt x="96" y="48"/>
                </a:lnTo>
                <a:lnTo>
                  <a:pt x="48" y="96"/>
                </a:lnTo>
                <a:lnTo>
                  <a:pt x="0" y="48"/>
                </a:lnTo>
                <a:lnTo>
                  <a:pt x="48" y="0"/>
                </a:lnTo>
                <a:close/>
              </a:path>
            </a:pathLst>
          </a:custGeom>
          <a:solidFill>
            <a:srgbClr val="00FFFF"/>
          </a:solidFill>
          <a:ln w="11113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4457" name="Text Box 2137"/>
          <p:cNvSpPr txBox="1">
            <a:spLocks noChangeArrowheads="1"/>
          </p:cNvSpPr>
          <p:nvPr/>
        </p:nvSpPr>
        <p:spPr bwMode="auto">
          <a:xfrm>
            <a:off x="136525" y="3886200"/>
            <a:ext cx="75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ko-KR">
                <a:ea typeface="굴림" pitchFamily="34" charset="-127"/>
              </a:rPr>
              <a:t>K=2</a:t>
            </a:r>
          </a:p>
        </p:txBody>
      </p:sp>
      <p:sp>
        <p:nvSpPr>
          <p:cNvPr id="1594458" name="Line 2138"/>
          <p:cNvSpPr>
            <a:spLocks noChangeShapeType="1"/>
          </p:cNvSpPr>
          <p:nvPr/>
        </p:nvSpPr>
        <p:spPr bwMode="auto">
          <a:xfrm>
            <a:off x="2590800" y="205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4459" name="Text Box 2139"/>
          <p:cNvSpPr txBox="1">
            <a:spLocks noChangeArrowheads="1"/>
          </p:cNvSpPr>
          <p:nvPr/>
        </p:nvSpPr>
        <p:spPr bwMode="auto">
          <a:xfrm>
            <a:off x="2590800" y="2362200"/>
            <a:ext cx="9144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Arbitrary choose k object as initial medoids</a:t>
            </a:r>
          </a:p>
        </p:txBody>
      </p:sp>
      <p:graphicFrame>
        <p:nvGraphicFramePr>
          <p:cNvPr id="1594460" name="Object 2140"/>
          <p:cNvGraphicFramePr>
            <a:graphicFrameLocks noChangeAspect="1"/>
          </p:cNvGraphicFramePr>
          <p:nvPr/>
        </p:nvGraphicFramePr>
        <p:xfrm>
          <a:off x="3429000" y="1676400"/>
          <a:ext cx="2514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Worksheet" r:id="rId5" imgW="2200656" imgH="2076907" progId="Excel.Sheet.8">
                  <p:embed/>
                </p:oleObj>
              </mc:Choice>
              <mc:Fallback>
                <p:oleObj name="Worksheet" r:id="rId5" imgW="2200656" imgH="207690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76400"/>
                        <a:ext cx="25146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4461" name="Line 2141"/>
          <p:cNvSpPr>
            <a:spLocks noChangeShapeType="1"/>
          </p:cNvSpPr>
          <p:nvPr/>
        </p:nvSpPr>
        <p:spPr bwMode="auto">
          <a:xfrm>
            <a:off x="5127625" y="2689225"/>
            <a:ext cx="0" cy="20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94462" name="Line 2142"/>
          <p:cNvSpPr>
            <a:spLocks noChangeShapeType="1"/>
          </p:cNvSpPr>
          <p:nvPr/>
        </p:nvSpPr>
        <p:spPr bwMode="auto">
          <a:xfrm>
            <a:off x="5943600" y="2133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4463" name="Text Box 2143"/>
          <p:cNvSpPr txBox="1">
            <a:spLocks noChangeArrowheads="1"/>
          </p:cNvSpPr>
          <p:nvPr/>
        </p:nvSpPr>
        <p:spPr bwMode="auto">
          <a:xfrm>
            <a:off x="5867400" y="2362200"/>
            <a:ext cx="914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Assign each remaining object to nearest medoids</a:t>
            </a:r>
          </a:p>
        </p:txBody>
      </p:sp>
      <p:sp>
        <p:nvSpPr>
          <p:cNvPr id="1594464" name="Line 2144"/>
          <p:cNvSpPr>
            <a:spLocks noChangeShapeType="1"/>
          </p:cNvSpPr>
          <p:nvPr/>
        </p:nvSpPr>
        <p:spPr bwMode="auto">
          <a:xfrm>
            <a:off x="67818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4465" name="Text Box 2145"/>
          <p:cNvSpPr txBox="1">
            <a:spLocks noChangeArrowheads="1"/>
          </p:cNvSpPr>
          <p:nvPr/>
        </p:nvSpPr>
        <p:spPr bwMode="auto">
          <a:xfrm>
            <a:off x="6934200" y="4038600"/>
            <a:ext cx="2209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Randomly select a nonmedoid object,O</a:t>
            </a:r>
            <a:r>
              <a:rPr lang="en-US" altLang="ko-KR" sz="1400" baseline="-25000">
                <a:ea typeface="굴림" pitchFamily="34" charset="-127"/>
              </a:rPr>
              <a:t>ramdom</a:t>
            </a:r>
          </a:p>
        </p:txBody>
      </p:sp>
      <p:sp>
        <p:nvSpPr>
          <p:cNvPr id="1594466" name="Line 2146"/>
          <p:cNvSpPr>
            <a:spLocks noChangeShapeType="1"/>
          </p:cNvSpPr>
          <p:nvPr/>
        </p:nvSpPr>
        <p:spPr bwMode="auto">
          <a:xfrm flipH="1">
            <a:off x="6019800" y="4724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4467" name="Text Box 2147"/>
          <p:cNvSpPr txBox="1">
            <a:spLocks noChangeArrowheads="1"/>
          </p:cNvSpPr>
          <p:nvPr/>
        </p:nvSpPr>
        <p:spPr bwMode="auto">
          <a:xfrm>
            <a:off x="5715000" y="4876800"/>
            <a:ext cx="11430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Compute total cost of swapping</a:t>
            </a:r>
          </a:p>
        </p:txBody>
      </p:sp>
      <p:grpSp>
        <p:nvGrpSpPr>
          <p:cNvPr id="1594468" name="Group 2148"/>
          <p:cNvGrpSpPr>
            <a:grpSpLocks/>
          </p:cNvGrpSpPr>
          <p:nvPr/>
        </p:nvGrpSpPr>
        <p:grpSpPr bwMode="auto">
          <a:xfrm>
            <a:off x="3544888" y="4611688"/>
            <a:ext cx="2176462" cy="2035175"/>
            <a:chOff x="2233" y="2905"/>
            <a:chExt cx="1371" cy="1282"/>
          </a:xfrm>
        </p:grpSpPr>
        <p:sp>
          <p:nvSpPr>
            <p:cNvPr id="1594469" name="Rectangle 2149"/>
            <p:cNvSpPr>
              <a:spLocks noChangeArrowheads="1"/>
            </p:cNvSpPr>
            <p:nvPr/>
          </p:nvSpPr>
          <p:spPr bwMode="auto">
            <a:xfrm>
              <a:off x="2233" y="2905"/>
              <a:ext cx="1371" cy="128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470" name="Rectangle 2150"/>
            <p:cNvSpPr>
              <a:spLocks noChangeArrowheads="1"/>
            </p:cNvSpPr>
            <p:nvPr/>
          </p:nvSpPr>
          <p:spPr bwMode="auto">
            <a:xfrm>
              <a:off x="2376" y="3009"/>
              <a:ext cx="1154" cy="10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71" name="Line 2151"/>
            <p:cNvSpPr>
              <a:spLocks noChangeShapeType="1"/>
            </p:cNvSpPr>
            <p:nvPr/>
          </p:nvSpPr>
          <p:spPr bwMode="auto">
            <a:xfrm>
              <a:off x="2376" y="3928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72" name="Line 2152"/>
            <p:cNvSpPr>
              <a:spLocks noChangeShapeType="1"/>
            </p:cNvSpPr>
            <p:nvPr/>
          </p:nvSpPr>
          <p:spPr bwMode="auto">
            <a:xfrm>
              <a:off x="2376" y="3823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73" name="Line 2153"/>
            <p:cNvSpPr>
              <a:spLocks noChangeShapeType="1"/>
            </p:cNvSpPr>
            <p:nvPr/>
          </p:nvSpPr>
          <p:spPr bwMode="auto">
            <a:xfrm>
              <a:off x="2376" y="3725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74" name="Line 2154"/>
            <p:cNvSpPr>
              <a:spLocks noChangeShapeType="1"/>
            </p:cNvSpPr>
            <p:nvPr/>
          </p:nvSpPr>
          <p:spPr bwMode="auto">
            <a:xfrm>
              <a:off x="2376" y="3620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75" name="Line 2155"/>
            <p:cNvSpPr>
              <a:spLocks noChangeShapeType="1"/>
            </p:cNvSpPr>
            <p:nvPr/>
          </p:nvSpPr>
          <p:spPr bwMode="auto">
            <a:xfrm>
              <a:off x="2376" y="3521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76" name="Line 2156"/>
            <p:cNvSpPr>
              <a:spLocks noChangeShapeType="1"/>
            </p:cNvSpPr>
            <p:nvPr/>
          </p:nvSpPr>
          <p:spPr bwMode="auto">
            <a:xfrm>
              <a:off x="2376" y="3416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77" name="Line 2157"/>
            <p:cNvSpPr>
              <a:spLocks noChangeShapeType="1"/>
            </p:cNvSpPr>
            <p:nvPr/>
          </p:nvSpPr>
          <p:spPr bwMode="auto">
            <a:xfrm>
              <a:off x="2376" y="3318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78" name="Line 2158"/>
            <p:cNvSpPr>
              <a:spLocks noChangeShapeType="1"/>
            </p:cNvSpPr>
            <p:nvPr/>
          </p:nvSpPr>
          <p:spPr bwMode="auto">
            <a:xfrm>
              <a:off x="2376" y="3213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79" name="Line 2159"/>
            <p:cNvSpPr>
              <a:spLocks noChangeShapeType="1"/>
            </p:cNvSpPr>
            <p:nvPr/>
          </p:nvSpPr>
          <p:spPr bwMode="auto">
            <a:xfrm>
              <a:off x="2376" y="3114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0" name="Line 2160"/>
            <p:cNvSpPr>
              <a:spLocks noChangeShapeType="1"/>
            </p:cNvSpPr>
            <p:nvPr/>
          </p:nvSpPr>
          <p:spPr bwMode="auto">
            <a:xfrm>
              <a:off x="2376" y="3009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1" name="Line 2161"/>
            <p:cNvSpPr>
              <a:spLocks noChangeShapeType="1"/>
            </p:cNvSpPr>
            <p:nvPr/>
          </p:nvSpPr>
          <p:spPr bwMode="auto">
            <a:xfrm>
              <a:off x="2495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2" name="Line 2162"/>
            <p:cNvSpPr>
              <a:spLocks noChangeShapeType="1"/>
            </p:cNvSpPr>
            <p:nvPr/>
          </p:nvSpPr>
          <p:spPr bwMode="auto">
            <a:xfrm>
              <a:off x="2607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3" name="Line 2163"/>
            <p:cNvSpPr>
              <a:spLocks noChangeShapeType="1"/>
            </p:cNvSpPr>
            <p:nvPr/>
          </p:nvSpPr>
          <p:spPr bwMode="auto">
            <a:xfrm>
              <a:off x="2725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4" name="Line 2164"/>
            <p:cNvSpPr>
              <a:spLocks noChangeShapeType="1"/>
            </p:cNvSpPr>
            <p:nvPr/>
          </p:nvSpPr>
          <p:spPr bwMode="auto">
            <a:xfrm>
              <a:off x="2838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5" name="Line 2165"/>
            <p:cNvSpPr>
              <a:spLocks noChangeShapeType="1"/>
            </p:cNvSpPr>
            <p:nvPr/>
          </p:nvSpPr>
          <p:spPr bwMode="auto">
            <a:xfrm>
              <a:off x="2956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6" name="Line 2166"/>
            <p:cNvSpPr>
              <a:spLocks noChangeShapeType="1"/>
            </p:cNvSpPr>
            <p:nvPr/>
          </p:nvSpPr>
          <p:spPr bwMode="auto">
            <a:xfrm>
              <a:off x="3068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7" name="Line 2167"/>
            <p:cNvSpPr>
              <a:spLocks noChangeShapeType="1"/>
            </p:cNvSpPr>
            <p:nvPr/>
          </p:nvSpPr>
          <p:spPr bwMode="auto">
            <a:xfrm>
              <a:off x="3187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8" name="Line 2168"/>
            <p:cNvSpPr>
              <a:spLocks noChangeShapeType="1"/>
            </p:cNvSpPr>
            <p:nvPr/>
          </p:nvSpPr>
          <p:spPr bwMode="auto">
            <a:xfrm>
              <a:off x="3299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89" name="Line 2169"/>
            <p:cNvSpPr>
              <a:spLocks noChangeShapeType="1"/>
            </p:cNvSpPr>
            <p:nvPr/>
          </p:nvSpPr>
          <p:spPr bwMode="auto">
            <a:xfrm>
              <a:off x="3417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0" name="Line 2170"/>
            <p:cNvSpPr>
              <a:spLocks noChangeShapeType="1"/>
            </p:cNvSpPr>
            <p:nvPr/>
          </p:nvSpPr>
          <p:spPr bwMode="auto">
            <a:xfrm>
              <a:off x="3530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1" name="Rectangle 2171"/>
            <p:cNvSpPr>
              <a:spLocks noChangeArrowheads="1"/>
            </p:cNvSpPr>
            <p:nvPr/>
          </p:nvSpPr>
          <p:spPr bwMode="auto">
            <a:xfrm>
              <a:off x="2376" y="3009"/>
              <a:ext cx="1154" cy="101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2" name="Line 2172"/>
            <p:cNvSpPr>
              <a:spLocks noChangeShapeType="1"/>
            </p:cNvSpPr>
            <p:nvPr/>
          </p:nvSpPr>
          <p:spPr bwMode="auto">
            <a:xfrm>
              <a:off x="2376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3" name="Line 2173"/>
            <p:cNvSpPr>
              <a:spLocks noChangeShapeType="1"/>
            </p:cNvSpPr>
            <p:nvPr/>
          </p:nvSpPr>
          <p:spPr bwMode="auto">
            <a:xfrm>
              <a:off x="2364" y="402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4" name="Line 2174"/>
            <p:cNvSpPr>
              <a:spLocks noChangeShapeType="1"/>
            </p:cNvSpPr>
            <p:nvPr/>
          </p:nvSpPr>
          <p:spPr bwMode="auto">
            <a:xfrm>
              <a:off x="2364" y="392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5" name="Line 2175"/>
            <p:cNvSpPr>
              <a:spLocks noChangeShapeType="1"/>
            </p:cNvSpPr>
            <p:nvPr/>
          </p:nvSpPr>
          <p:spPr bwMode="auto">
            <a:xfrm>
              <a:off x="2364" y="382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6" name="Line 2176"/>
            <p:cNvSpPr>
              <a:spLocks noChangeShapeType="1"/>
            </p:cNvSpPr>
            <p:nvPr/>
          </p:nvSpPr>
          <p:spPr bwMode="auto">
            <a:xfrm>
              <a:off x="2364" y="372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7" name="Line 2177"/>
            <p:cNvSpPr>
              <a:spLocks noChangeShapeType="1"/>
            </p:cNvSpPr>
            <p:nvPr/>
          </p:nvSpPr>
          <p:spPr bwMode="auto">
            <a:xfrm>
              <a:off x="2364" y="362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8" name="Line 2178"/>
            <p:cNvSpPr>
              <a:spLocks noChangeShapeType="1"/>
            </p:cNvSpPr>
            <p:nvPr/>
          </p:nvSpPr>
          <p:spPr bwMode="auto">
            <a:xfrm>
              <a:off x="2364" y="3521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499" name="Line 2179"/>
            <p:cNvSpPr>
              <a:spLocks noChangeShapeType="1"/>
            </p:cNvSpPr>
            <p:nvPr/>
          </p:nvSpPr>
          <p:spPr bwMode="auto">
            <a:xfrm>
              <a:off x="2364" y="341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0" name="Line 2180"/>
            <p:cNvSpPr>
              <a:spLocks noChangeShapeType="1"/>
            </p:cNvSpPr>
            <p:nvPr/>
          </p:nvSpPr>
          <p:spPr bwMode="auto">
            <a:xfrm>
              <a:off x="2364" y="331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1" name="Line 2181"/>
            <p:cNvSpPr>
              <a:spLocks noChangeShapeType="1"/>
            </p:cNvSpPr>
            <p:nvPr/>
          </p:nvSpPr>
          <p:spPr bwMode="auto">
            <a:xfrm>
              <a:off x="2364" y="321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2" name="Line 2182"/>
            <p:cNvSpPr>
              <a:spLocks noChangeShapeType="1"/>
            </p:cNvSpPr>
            <p:nvPr/>
          </p:nvSpPr>
          <p:spPr bwMode="auto">
            <a:xfrm>
              <a:off x="2364" y="311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3" name="Line 2183"/>
            <p:cNvSpPr>
              <a:spLocks noChangeShapeType="1"/>
            </p:cNvSpPr>
            <p:nvPr/>
          </p:nvSpPr>
          <p:spPr bwMode="auto">
            <a:xfrm>
              <a:off x="2364" y="300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4" name="Line 2184"/>
            <p:cNvSpPr>
              <a:spLocks noChangeShapeType="1"/>
            </p:cNvSpPr>
            <p:nvPr/>
          </p:nvSpPr>
          <p:spPr bwMode="auto">
            <a:xfrm>
              <a:off x="2376" y="4027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5" name="Line 2185"/>
            <p:cNvSpPr>
              <a:spLocks noChangeShapeType="1"/>
            </p:cNvSpPr>
            <p:nvPr/>
          </p:nvSpPr>
          <p:spPr bwMode="auto">
            <a:xfrm flipV="1">
              <a:off x="2376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6" name="Line 2186"/>
            <p:cNvSpPr>
              <a:spLocks noChangeShapeType="1"/>
            </p:cNvSpPr>
            <p:nvPr/>
          </p:nvSpPr>
          <p:spPr bwMode="auto">
            <a:xfrm flipV="1">
              <a:off x="2495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7" name="Line 2187"/>
            <p:cNvSpPr>
              <a:spLocks noChangeShapeType="1"/>
            </p:cNvSpPr>
            <p:nvPr/>
          </p:nvSpPr>
          <p:spPr bwMode="auto">
            <a:xfrm flipV="1">
              <a:off x="2607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8" name="Line 2188"/>
            <p:cNvSpPr>
              <a:spLocks noChangeShapeType="1"/>
            </p:cNvSpPr>
            <p:nvPr/>
          </p:nvSpPr>
          <p:spPr bwMode="auto">
            <a:xfrm flipV="1">
              <a:off x="2725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09" name="Line 2189"/>
            <p:cNvSpPr>
              <a:spLocks noChangeShapeType="1"/>
            </p:cNvSpPr>
            <p:nvPr/>
          </p:nvSpPr>
          <p:spPr bwMode="auto">
            <a:xfrm flipV="1">
              <a:off x="2838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10" name="Line 2190"/>
            <p:cNvSpPr>
              <a:spLocks noChangeShapeType="1"/>
            </p:cNvSpPr>
            <p:nvPr/>
          </p:nvSpPr>
          <p:spPr bwMode="auto">
            <a:xfrm flipV="1">
              <a:off x="2956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11" name="Line 2191"/>
            <p:cNvSpPr>
              <a:spLocks noChangeShapeType="1"/>
            </p:cNvSpPr>
            <p:nvPr/>
          </p:nvSpPr>
          <p:spPr bwMode="auto">
            <a:xfrm flipV="1">
              <a:off x="3068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12" name="Line 2192"/>
            <p:cNvSpPr>
              <a:spLocks noChangeShapeType="1"/>
            </p:cNvSpPr>
            <p:nvPr/>
          </p:nvSpPr>
          <p:spPr bwMode="auto">
            <a:xfrm flipV="1">
              <a:off x="3187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13" name="Line 2193"/>
            <p:cNvSpPr>
              <a:spLocks noChangeShapeType="1"/>
            </p:cNvSpPr>
            <p:nvPr/>
          </p:nvSpPr>
          <p:spPr bwMode="auto">
            <a:xfrm flipV="1">
              <a:off x="3299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14" name="Line 2194"/>
            <p:cNvSpPr>
              <a:spLocks noChangeShapeType="1"/>
            </p:cNvSpPr>
            <p:nvPr/>
          </p:nvSpPr>
          <p:spPr bwMode="auto">
            <a:xfrm flipV="1">
              <a:off x="3417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15" name="Line 2195"/>
            <p:cNvSpPr>
              <a:spLocks noChangeShapeType="1"/>
            </p:cNvSpPr>
            <p:nvPr/>
          </p:nvSpPr>
          <p:spPr bwMode="auto">
            <a:xfrm flipV="1">
              <a:off x="3530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16" name="Freeform 2196"/>
            <p:cNvSpPr>
              <a:spLocks/>
            </p:cNvSpPr>
            <p:nvPr/>
          </p:nvSpPr>
          <p:spPr bwMode="auto">
            <a:xfrm>
              <a:off x="2682" y="3577"/>
              <a:ext cx="87" cy="86"/>
            </a:xfrm>
            <a:custGeom>
              <a:avLst/>
              <a:gdLst>
                <a:gd name="T0" fmla="*/ 43 w 87"/>
                <a:gd name="T1" fmla="*/ 0 h 86"/>
                <a:gd name="T2" fmla="*/ 87 w 87"/>
                <a:gd name="T3" fmla="*/ 43 h 86"/>
                <a:gd name="T4" fmla="*/ 43 w 87"/>
                <a:gd name="T5" fmla="*/ 86 h 86"/>
                <a:gd name="T6" fmla="*/ 0 w 87"/>
                <a:gd name="T7" fmla="*/ 43 h 86"/>
                <a:gd name="T8" fmla="*/ 43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3" y="0"/>
                  </a:moveTo>
                  <a:lnTo>
                    <a:pt x="87" y="43"/>
                  </a:lnTo>
                  <a:lnTo>
                    <a:pt x="43" y="86"/>
                  </a:lnTo>
                  <a:lnTo>
                    <a:pt x="0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17" name="Freeform 2197"/>
            <p:cNvSpPr>
              <a:spLocks/>
            </p:cNvSpPr>
            <p:nvPr/>
          </p:nvSpPr>
          <p:spPr bwMode="auto">
            <a:xfrm>
              <a:off x="2563" y="3373"/>
              <a:ext cx="88" cy="87"/>
            </a:xfrm>
            <a:custGeom>
              <a:avLst/>
              <a:gdLst>
                <a:gd name="T0" fmla="*/ 44 w 88"/>
                <a:gd name="T1" fmla="*/ 0 h 87"/>
                <a:gd name="T2" fmla="*/ 88 w 88"/>
                <a:gd name="T3" fmla="*/ 43 h 87"/>
                <a:gd name="T4" fmla="*/ 44 w 88"/>
                <a:gd name="T5" fmla="*/ 87 h 87"/>
                <a:gd name="T6" fmla="*/ 0 w 88"/>
                <a:gd name="T7" fmla="*/ 43 h 87"/>
                <a:gd name="T8" fmla="*/ 44 w 88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7">
                  <a:moveTo>
                    <a:pt x="44" y="0"/>
                  </a:moveTo>
                  <a:lnTo>
                    <a:pt x="88" y="43"/>
                  </a:lnTo>
                  <a:lnTo>
                    <a:pt x="44" y="87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18" name="Freeform 2198"/>
            <p:cNvSpPr>
              <a:spLocks/>
            </p:cNvSpPr>
            <p:nvPr/>
          </p:nvSpPr>
          <p:spPr bwMode="auto">
            <a:xfrm>
              <a:off x="3143" y="3681"/>
              <a:ext cx="87" cy="87"/>
            </a:xfrm>
            <a:custGeom>
              <a:avLst/>
              <a:gdLst>
                <a:gd name="T0" fmla="*/ 44 w 87"/>
                <a:gd name="T1" fmla="*/ 0 h 87"/>
                <a:gd name="T2" fmla="*/ 87 w 87"/>
                <a:gd name="T3" fmla="*/ 44 h 87"/>
                <a:gd name="T4" fmla="*/ 44 w 87"/>
                <a:gd name="T5" fmla="*/ 87 h 87"/>
                <a:gd name="T6" fmla="*/ 0 w 87"/>
                <a:gd name="T7" fmla="*/ 44 h 87"/>
                <a:gd name="T8" fmla="*/ 44 w 87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7">
                  <a:moveTo>
                    <a:pt x="44" y="0"/>
                  </a:moveTo>
                  <a:lnTo>
                    <a:pt x="87" y="44"/>
                  </a:lnTo>
                  <a:lnTo>
                    <a:pt x="44" y="87"/>
                  </a:lnTo>
                  <a:lnTo>
                    <a:pt x="0" y="4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19" name="Freeform 2199"/>
            <p:cNvSpPr>
              <a:spLocks/>
            </p:cNvSpPr>
            <p:nvPr/>
          </p:nvSpPr>
          <p:spPr bwMode="auto">
            <a:xfrm>
              <a:off x="2794" y="3275"/>
              <a:ext cx="87" cy="86"/>
            </a:xfrm>
            <a:custGeom>
              <a:avLst/>
              <a:gdLst>
                <a:gd name="T0" fmla="*/ 44 w 87"/>
                <a:gd name="T1" fmla="*/ 0 h 86"/>
                <a:gd name="T2" fmla="*/ 87 w 87"/>
                <a:gd name="T3" fmla="*/ 43 h 86"/>
                <a:gd name="T4" fmla="*/ 44 w 87"/>
                <a:gd name="T5" fmla="*/ 86 h 86"/>
                <a:gd name="T6" fmla="*/ 0 w 87"/>
                <a:gd name="T7" fmla="*/ 43 h 86"/>
                <a:gd name="T8" fmla="*/ 44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4" y="0"/>
                  </a:moveTo>
                  <a:lnTo>
                    <a:pt x="87" y="43"/>
                  </a:lnTo>
                  <a:lnTo>
                    <a:pt x="44" y="86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20" name="Freeform 2200"/>
            <p:cNvSpPr>
              <a:spLocks/>
            </p:cNvSpPr>
            <p:nvPr/>
          </p:nvSpPr>
          <p:spPr bwMode="auto">
            <a:xfrm>
              <a:off x="2682" y="3170"/>
              <a:ext cx="87" cy="86"/>
            </a:xfrm>
            <a:custGeom>
              <a:avLst/>
              <a:gdLst>
                <a:gd name="T0" fmla="*/ 43 w 87"/>
                <a:gd name="T1" fmla="*/ 0 h 86"/>
                <a:gd name="T2" fmla="*/ 87 w 87"/>
                <a:gd name="T3" fmla="*/ 43 h 86"/>
                <a:gd name="T4" fmla="*/ 43 w 87"/>
                <a:gd name="T5" fmla="*/ 86 h 86"/>
                <a:gd name="T6" fmla="*/ 0 w 87"/>
                <a:gd name="T7" fmla="*/ 43 h 86"/>
                <a:gd name="T8" fmla="*/ 43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3" y="0"/>
                  </a:moveTo>
                  <a:lnTo>
                    <a:pt x="87" y="43"/>
                  </a:lnTo>
                  <a:lnTo>
                    <a:pt x="43" y="86"/>
                  </a:lnTo>
                  <a:lnTo>
                    <a:pt x="0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21" name="Freeform 2201"/>
            <p:cNvSpPr>
              <a:spLocks/>
            </p:cNvSpPr>
            <p:nvPr/>
          </p:nvSpPr>
          <p:spPr bwMode="auto">
            <a:xfrm>
              <a:off x="3255" y="3478"/>
              <a:ext cx="88" cy="86"/>
            </a:xfrm>
            <a:custGeom>
              <a:avLst/>
              <a:gdLst>
                <a:gd name="T0" fmla="*/ 44 w 88"/>
                <a:gd name="T1" fmla="*/ 0 h 86"/>
                <a:gd name="T2" fmla="*/ 88 w 88"/>
                <a:gd name="T3" fmla="*/ 43 h 86"/>
                <a:gd name="T4" fmla="*/ 44 w 88"/>
                <a:gd name="T5" fmla="*/ 86 h 86"/>
                <a:gd name="T6" fmla="*/ 0 w 88"/>
                <a:gd name="T7" fmla="*/ 43 h 86"/>
                <a:gd name="T8" fmla="*/ 44 w 88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6">
                  <a:moveTo>
                    <a:pt x="44" y="0"/>
                  </a:moveTo>
                  <a:lnTo>
                    <a:pt x="88" y="43"/>
                  </a:lnTo>
                  <a:lnTo>
                    <a:pt x="44" y="86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22" name="Freeform 2202"/>
            <p:cNvSpPr>
              <a:spLocks/>
            </p:cNvSpPr>
            <p:nvPr/>
          </p:nvSpPr>
          <p:spPr bwMode="auto">
            <a:xfrm>
              <a:off x="3143" y="3577"/>
              <a:ext cx="87" cy="86"/>
            </a:xfrm>
            <a:custGeom>
              <a:avLst/>
              <a:gdLst>
                <a:gd name="T0" fmla="*/ 44 w 87"/>
                <a:gd name="T1" fmla="*/ 0 h 86"/>
                <a:gd name="T2" fmla="*/ 87 w 87"/>
                <a:gd name="T3" fmla="*/ 43 h 86"/>
                <a:gd name="T4" fmla="*/ 44 w 87"/>
                <a:gd name="T5" fmla="*/ 86 h 86"/>
                <a:gd name="T6" fmla="*/ 0 w 87"/>
                <a:gd name="T7" fmla="*/ 43 h 86"/>
                <a:gd name="T8" fmla="*/ 44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4" y="0"/>
                  </a:moveTo>
                  <a:lnTo>
                    <a:pt x="87" y="43"/>
                  </a:lnTo>
                  <a:lnTo>
                    <a:pt x="44" y="86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23" name="Freeform 2203"/>
            <p:cNvSpPr>
              <a:spLocks/>
            </p:cNvSpPr>
            <p:nvPr/>
          </p:nvSpPr>
          <p:spPr bwMode="auto">
            <a:xfrm>
              <a:off x="3143" y="3373"/>
              <a:ext cx="87" cy="87"/>
            </a:xfrm>
            <a:custGeom>
              <a:avLst/>
              <a:gdLst>
                <a:gd name="T0" fmla="*/ 44 w 87"/>
                <a:gd name="T1" fmla="*/ 0 h 87"/>
                <a:gd name="T2" fmla="*/ 87 w 87"/>
                <a:gd name="T3" fmla="*/ 43 h 87"/>
                <a:gd name="T4" fmla="*/ 44 w 87"/>
                <a:gd name="T5" fmla="*/ 87 h 87"/>
                <a:gd name="T6" fmla="*/ 0 w 87"/>
                <a:gd name="T7" fmla="*/ 43 h 87"/>
                <a:gd name="T8" fmla="*/ 44 w 87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7">
                  <a:moveTo>
                    <a:pt x="44" y="0"/>
                  </a:moveTo>
                  <a:lnTo>
                    <a:pt x="87" y="43"/>
                  </a:lnTo>
                  <a:lnTo>
                    <a:pt x="44" y="87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24" name="Rectangle 2204"/>
            <p:cNvSpPr>
              <a:spLocks noChangeArrowheads="1"/>
            </p:cNvSpPr>
            <p:nvPr/>
          </p:nvSpPr>
          <p:spPr bwMode="auto">
            <a:xfrm>
              <a:off x="2326" y="4008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25" name="Rectangle 2205"/>
            <p:cNvSpPr>
              <a:spLocks noChangeArrowheads="1"/>
            </p:cNvSpPr>
            <p:nvPr/>
          </p:nvSpPr>
          <p:spPr bwMode="auto">
            <a:xfrm>
              <a:off x="2326" y="391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1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26" name="Rectangle 2206"/>
            <p:cNvSpPr>
              <a:spLocks noChangeArrowheads="1"/>
            </p:cNvSpPr>
            <p:nvPr/>
          </p:nvSpPr>
          <p:spPr bwMode="auto">
            <a:xfrm>
              <a:off x="2326" y="3805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2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27" name="Rectangle 2207"/>
            <p:cNvSpPr>
              <a:spLocks noChangeArrowheads="1"/>
            </p:cNvSpPr>
            <p:nvPr/>
          </p:nvSpPr>
          <p:spPr bwMode="auto">
            <a:xfrm>
              <a:off x="2326" y="3706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3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28" name="Rectangle 2208"/>
            <p:cNvSpPr>
              <a:spLocks noChangeArrowheads="1"/>
            </p:cNvSpPr>
            <p:nvPr/>
          </p:nvSpPr>
          <p:spPr bwMode="auto">
            <a:xfrm>
              <a:off x="2326" y="3601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4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29" name="Rectangle 2209"/>
            <p:cNvSpPr>
              <a:spLocks noChangeArrowheads="1"/>
            </p:cNvSpPr>
            <p:nvPr/>
          </p:nvSpPr>
          <p:spPr bwMode="auto">
            <a:xfrm>
              <a:off x="2326" y="3503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5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0" name="Rectangle 2210"/>
            <p:cNvSpPr>
              <a:spLocks noChangeArrowheads="1"/>
            </p:cNvSpPr>
            <p:nvPr/>
          </p:nvSpPr>
          <p:spPr bwMode="auto">
            <a:xfrm>
              <a:off x="2326" y="3398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6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1" name="Rectangle 2211"/>
            <p:cNvSpPr>
              <a:spLocks noChangeArrowheads="1"/>
            </p:cNvSpPr>
            <p:nvPr/>
          </p:nvSpPr>
          <p:spPr bwMode="auto">
            <a:xfrm>
              <a:off x="2326" y="3299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7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2" name="Rectangle 2212"/>
            <p:cNvSpPr>
              <a:spLocks noChangeArrowheads="1"/>
            </p:cNvSpPr>
            <p:nvPr/>
          </p:nvSpPr>
          <p:spPr bwMode="auto">
            <a:xfrm>
              <a:off x="2326" y="3194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8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3" name="Rectangle 2213"/>
            <p:cNvSpPr>
              <a:spLocks noChangeArrowheads="1"/>
            </p:cNvSpPr>
            <p:nvPr/>
          </p:nvSpPr>
          <p:spPr bwMode="auto">
            <a:xfrm>
              <a:off x="2326" y="3096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9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4" name="Rectangle 2214"/>
            <p:cNvSpPr>
              <a:spLocks noChangeArrowheads="1"/>
            </p:cNvSpPr>
            <p:nvPr/>
          </p:nvSpPr>
          <p:spPr bwMode="auto">
            <a:xfrm>
              <a:off x="2308" y="2991"/>
              <a:ext cx="19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10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5" name="Rectangle 2215"/>
            <p:cNvSpPr>
              <a:spLocks noChangeArrowheads="1"/>
            </p:cNvSpPr>
            <p:nvPr/>
          </p:nvSpPr>
          <p:spPr bwMode="auto">
            <a:xfrm>
              <a:off x="2370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6" name="Rectangle 2216"/>
            <p:cNvSpPr>
              <a:spLocks noChangeArrowheads="1"/>
            </p:cNvSpPr>
            <p:nvPr/>
          </p:nvSpPr>
          <p:spPr bwMode="auto">
            <a:xfrm>
              <a:off x="2489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1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7" name="Rectangle 2217"/>
            <p:cNvSpPr>
              <a:spLocks noChangeArrowheads="1"/>
            </p:cNvSpPr>
            <p:nvPr/>
          </p:nvSpPr>
          <p:spPr bwMode="auto">
            <a:xfrm>
              <a:off x="2601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2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8" name="Rectangle 2218"/>
            <p:cNvSpPr>
              <a:spLocks noChangeArrowheads="1"/>
            </p:cNvSpPr>
            <p:nvPr/>
          </p:nvSpPr>
          <p:spPr bwMode="auto">
            <a:xfrm>
              <a:off x="2719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3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39" name="Rectangle 2219"/>
            <p:cNvSpPr>
              <a:spLocks noChangeArrowheads="1"/>
            </p:cNvSpPr>
            <p:nvPr/>
          </p:nvSpPr>
          <p:spPr bwMode="auto">
            <a:xfrm>
              <a:off x="2831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4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40" name="Rectangle 2220"/>
            <p:cNvSpPr>
              <a:spLocks noChangeArrowheads="1"/>
            </p:cNvSpPr>
            <p:nvPr/>
          </p:nvSpPr>
          <p:spPr bwMode="auto">
            <a:xfrm>
              <a:off x="2950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5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41" name="Rectangle 2221"/>
            <p:cNvSpPr>
              <a:spLocks noChangeArrowheads="1"/>
            </p:cNvSpPr>
            <p:nvPr/>
          </p:nvSpPr>
          <p:spPr bwMode="auto">
            <a:xfrm>
              <a:off x="3062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6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42" name="Rectangle 2222"/>
            <p:cNvSpPr>
              <a:spLocks noChangeArrowheads="1"/>
            </p:cNvSpPr>
            <p:nvPr/>
          </p:nvSpPr>
          <p:spPr bwMode="auto">
            <a:xfrm>
              <a:off x="3180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7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43" name="Rectangle 2223"/>
            <p:cNvSpPr>
              <a:spLocks noChangeArrowheads="1"/>
            </p:cNvSpPr>
            <p:nvPr/>
          </p:nvSpPr>
          <p:spPr bwMode="auto">
            <a:xfrm>
              <a:off x="3293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8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44" name="Rectangle 2224"/>
            <p:cNvSpPr>
              <a:spLocks noChangeArrowheads="1"/>
            </p:cNvSpPr>
            <p:nvPr/>
          </p:nvSpPr>
          <p:spPr bwMode="auto">
            <a:xfrm>
              <a:off x="3411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9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45" name="Rectangle 2225"/>
            <p:cNvSpPr>
              <a:spLocks noChangeArrowheads="1"/>
            </p:cNvSpPr>
            <p:nvPr/>
          </p:nvSpPr>
          <p:spPr bwMode="auto">
            <a:xfrm>
              <a:off x="3511" y="4070"/>
              <a:ext cx="19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10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546" name="Rectangle 2226"/>
            <p:cNvSpPr>
              <a:spLocks noChangeArrowheads="1"/>
            </p:cNvSpPr>
            <p:nvPr/>
          </p:nvSpPr>
          <p:spPr bwMode="auto">
            <a:xfrm>
              <a:off x="2233" y="2905"/>
              <a:ext cx="1371" cy="128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47" name="Line 2227"/>
            <p:cNvSpPr>
              <a:spLocks noChangeShapeType="1"/>
            </p:cNvSpPr>
            <p:nvPr/>
          </p:nvSpPr>
          <p:spPr bwMode="auto">
            <a:xfrm>
              <a:off x="3181" y="3456"/>
              <a:ext cx="0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94548" name="Freeform 2228"/>
            <p:cNvSpPr>
              <a:spLocks/>
            </p:cNvSpPr>
            <p:nvPr/>
          </p:nvSpPr>
          <p:spPr bwMode="auto">
            <a:xfrm>
              <a:off x="3033" y="3600"/>
              <a:ext cx="87" cy="86"/>
            </a:xfrm>
            <a:custGeom>
              <a:avLst/>
              <a:gdLst>
                <a:gd name="T0" fmla="*/ 44 w 87"/>
                <a:gd name="T1" fmla="*/ 0 h 86"/>
                <a:gd name="T2" fmla="*/ 87 w 87"/>
                <a:gd name="T3" fmla="*/ 43 h 86"/>
                <a:gd name="T4" fmla="*/ 44 w 87"/>
                <a:gd name="T5" fmla="*/ 86 h 86"/>
                <a:gd name="T6" fmla="*/ 0 w 87"/>
                <a:gd name="T7" fmla="*/ 43 h 86"/>
                <a:gd name="T8" fmla="*/ 44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4" y="0"/>
                  </a:moveTo>
                  <a:lnTo>
                    <a:pt x="87" y="43"/>
                  </a:lnTo>
                  <a:lnTo>
                    <a:pt x="44" y="86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49" name="Freeform 2229"/>
            <p:cNvSpPr>
              <a:spLocks/>
            </p:cNvSpPr>
            <p:nvPr/>
          </p:nvSpPr>
          <p:spPr bwMode="auto">
            <a:xfrm>
              <a:off x="3024" y="3792"/>
              <a:ext cx="87" cy="86"/>
            </a:xfrm>
            <a:custGeom>
              <a:avLst/>
              <a:gdLst>
                <a:gd name="T0" fmla="*/ 43 w 87"/>
                <a:gd name="T1" fmla="*/ 0 h 86"/>
                <a:gd name="T2" fmla="*/ 87 w 87"/>
                <a:gd name="T3" fmla="*/ 43 h 86"/>
                <a:gd name="T4" fmla="*/ 43 w 87"/>
                <a:gd name="T5" fmla="*/ 86 h 86"/>
                <a:gd name="T6" fmla="*/ 0 w 87"/>
                <a:gd name="T7" fmla="*/ 43 h 86"/>
                <a:gd name="T8" fmla="*/ 43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3" y="0"/>
                  </a:moveTo>
                  <a:lnTo>
                    <a:pt x="87" y="43"/>
                  </a:lnTo>
                  <a:lnTo>
                    <a:pt x="43" y="86"/>
                  </a:lnTo>
                  <a:lnTo>
                    <a:pt x="0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94550" name="Rectangle 2230"/>
          <p:cNvSpPr>
            <a:spLocks noChangeArrowheads="1"/>
          </p:cNvSpPr>
          <p:nvPr/>
        </p:nvSpPr>
        <p:spPr bwMode="auto">
          <a:xfrm>
            <a:off x="3657600" y="4267200"/>
            <a:ext cx="1408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ko-KR" sz="1400">
                <a:ea typeface="굴림" pitchFamily="34" charset="-127"/>
              </a:rPr>
              <a:t>Total Cost = 26</a:t>
            </a:r>
          </a:p>
        </p:txBody>
      </p:sp>
      <p:sp>
        <p:nvSpPr>
          <p:cNvPr id="1594551" name="Line 2231"/>
          <p:cNvSpPr>
            <a:spLocks noChangeShapeType="1"/>
          </p:cNvSpPr>
          <p:nvPr/>
        </p:nvSpPr>
        <p:spPr bwMode="auto">
          <a:xfrm flipV="1">
            <a:off x="53340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94552" name="Text Box 2232"/>
          <p:cNvSpPr txBox="1">
            <a:spLocks noChangeArrowheads="1"/>
          </p:cNvSpPr>
          <p:nvPr/>
        </p:nvSpPr>
        <p:spPr bwMode="auto">
          <a:xfrm>
            <a:off x="2362200" y="5029200"/>
            <a:ext cx="1219200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Swapping O and O</a:t>
            </a:r>
            <a:r>
              <a:rPr lang="en-US" altLang="ko-KR" sz="1400" baseline="-25000">
                <a:ea typeface="굴림" pitchFamily="34" charset="-127"/>
              </a:rPr>
              <a:t>ramdom </a:t>
            </a:r>
          </a:p>
          <a:p>
            <a:pPr algn="l">
              <a:spcBef>
                <a:spcPct val="50000"/>
              </a:spcBef>
            </a:pPr>
            <a:r>
              <a:rPr lang="en-US" altLang="ko-KR" sz="1400">
                <a:ea typeface="굴림" pitchFamily="34" charset="-127"/>
              </a:rPr>
              <a:t>If quality is improved.</a:t>
            </a:r>
          </a:p>
        </p:txBody>
      </p:sp>
      <p:sp>
        <p:nvSpPr>
          <p:cNvPr id="1594553" name="Text Box 2233"/>
          <p:cNvSpPr txBox="1">
            <a:spLocks noChangeArrowheads="1"/>
          </p:cNvSpPr>
          <p:nvPr/>
        </p:nvSpPr>
        <p:spPr bwMode="auto">
          <a:xfrm>
            <a:off x="228600" y="4724400"/>
            <a:ext cx="19812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ko-KR" sz="2000" b="1">
                <a:ea typeface="굴림" pitchFamily="34" charset="-127"/>
              </a:rPr>
              <a:t>Do loop</a:t>
            </a:r>
          </a:p>
          <a:p>
            <a:pPr algn="l">
              <a:spcBef>
                <a:spcPct val="50000"/>
              </a:spcBef>
            </a:pPr>
            <a:r>
              <a:rPr lang="en-US" altLang="ko-KR" sz="2000" b="1">
                <a:ea typeface="굴림" pitchFamily="34" charset="-127"/>
              </a:rPr>
              <a:t>Until no change</a:t>
            </a:r>
          </a:p>
        </p:txBody>
      </p:sp>
      <p:grpSp>
        <p:nvGrpSpPr>
          <p:cNvPr id="1594554" name="Group 2234"/>
          <p:cNvGrpSpPr>
            <a:grpSpLocks/>
          </p:cNvGrpSpPr>
          <p:nvPr/>
        </p:nvGrpSpPr>
        <p:grpSpPr bwMode="auto">
          <a:xfrm>
            <a:off x="6821488" y="4611688"/>
            <a:ext cx="2176462" cy="2035175"/>
            <a:chOff x="4297" y="2905"/>
            <a:chExt cx="1371" cy="1282"/>
          </a:xfrm>
        </p:grpSpPr>
        <p:sp>
          <p:nvSpPr>
            <p:cNvPr id="1594555" name="Rectangle 2235"/>
            <p:cNvSpPr>
              <a:spLocks noChangeArrowheads="1"/>
            </p:cNvSpPr>
            <p:nvPr/>
          </p:nvSpPr>
          <p:spPr bwMode="auto">
            <a:xfrm>
              <a:off x="4297" y="2905"/>
              <a:ext cx="1371" cy="128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556" name="Rectangle 2236"/>
            <p:cNvSpPr>
              <a:spLocks noChangeArrowheads="1"/>
            </p:cNvSpPr>
            <p:nvPr/>
          </p:nvSpPr>
          <p:spPr bwMode="auto">
            <a:xfrm>
              <a:off x="4440" y="3009"/>
              <a:ext cx="1154" cy="101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57" name="Line 2237"/>
            <p:cNvSpPr>
              <a:spLocks noChangeShapeType="1"/>
            </p:cNvSpPr>
            <p:nvPr/>
          </p:nvSpPr>
          <p:spPr bwMode="auto">
            <a:xfrm>
              <a:off x="4440" y="3928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58" name="Line 2238"/>
            <p:cNvSpPr>
              <a:spLocks noChangeShapeType="1"/>
            </p:cNvSpPr>
            <p:nvPr/>
          </p:nvSpPr>
          <p:spPr bwMode="auto">
            <a:xfrm>
              <a:off x="4440" y="3823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59" name="Line 2239"/>
            <p:cNvSpPr>
              <a:spLocks noChangeShapeType="1"/>
            </p:cNvSpPr>
            <p:nvPr/>
          </p:nvSpPr>
          <p:spPr bwMode="auto">
            <a:xfrm>
              <a:off x="4440" y="3725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0" name="Line 2240"/>
            <p:cNvSpPr>
              <a:spLocks noChangeShapeType="1"/>
            </p:cNvSpPr>
            <p:nvPr/>
          </p:nvSpPr>
          <p:spPr bwMode="auto">
            <a:xfrm>
              <a:off x="4440" y="3620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1" name="Line 2241"/>
            <p:cNvSpPr>
              <a:spLocks noChangeShapeType="1"/>
            </p:cNvSpPr>
            <p:nvPr/>
          </p:nvSpPr>
          <p:spPr bwMode="auto">
            <a:xfrm>
              <a:off x="4440" y="3521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2" name="Line 2242"/>
            <p:cNvSpPr>
              <a:spLocks noChangeShapeType="1"/>
            </p:cNvSpPr>
            <p:nvPr/>
          </p:nvSpPr>
          <p:spPr bwMode="auto">
            <a:xfrm>
              <a:off x="4440" y="3416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3" name="Line 2243"/>
            <p:cNvSpPr>
              <a:spLocks noChangeShapeType="1"/>
            </p:cNvSpPr>
            <p:nvPr/>
          </p:nvSpPr>
          <p:spPr bwMode="auto">
            <a:xfrm>
              <a:off x="4440" y="3318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4" name="Line 2244"/>
            <p:cNvSpPr>
              <a:spLocks noChangeShapeType="1"/>
            </p:cNvSpPr>
            <p:nvPr/>
          </p:nvSpPr>
          <p:spPr bwMode="auto">
            <a:xfrm>
              <a:off x="4440" y="3213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5" name="Line 2245"/>
            <p:cNvSpPr>
              <a:spLocks noChangeShapeType="1"/>
            </p:cNvSpPr>
            <p:nvPr/>
          </p:nvSpPr>
          <p:spPr bwMode="auto">
            <a:xfrm>
              <a:off x="4440" y="3114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6" name="Line 2246"/>
            <p:cNvSpPr>
              <a:spLocks noChangeShapeType="1"/>
            </p:cNvSpPr>
            <p:nvPr/>
          </p:nvSpPr>
          <p:spPr bwMode="auto">
            <a:xfrm>
              <a:off x="4440" y="3009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7" name="Line 2247"/>
            <p:cNvSpPr>
              <a:spLocks noChangeShapeType="1"/>
            </p:cNvSpPr>
            <p:nvPr/>
          </p:nvSpPr>
          <p:spPr bwMode="auto">
            <a:xfrm>
              <a:off x="4559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8" name="Line 2248"/>
            <p:cNvSpPr>
              <a:spLocks noChangeShapeType="1"/>
            </p:cNvSpPr>
            <p:nvPr/>
          </p:nvSpPr>
          <p:spPr bwMode="auto">
            <a:xfrm>
              <a:off x="4671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69" name="Line 2249"/>
            <p:cNvSpPr>
              <a:spLocks noChangeShapeType="1"/>
            </p:cNvSpPr>
            <p:nvPr/>
          </p:nvSpPr>
          <p:spPr bwMode="auto">
            <a:xfrm>
              <a:off x="4789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0" name="Line 2250"/>
            <p:cNvSpPr>
              <a:spLocks noChangeShapeType="1"/>
            </p:cNvSpPr>
            <p:nvPr/>
          </p:nvSpPr>
          <p:spPr bwMode="auto">
            <a:xfrm>
              <a:off x="4902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1" name="Line 2251"/>
            <p:cNvSpPr>
              <a:spLocks noChangeShapeType="1"/>
            </p:cNvSpPr>
            <p:nvPr/>
          </p:nvSpPr>
          <p:spPr bwMode="auto">
            <a:xfrm>
              <a:off x="5020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2" name="Line 2252"/>
            <p:cNvSpPr>
              <a:spLocks noChangeShapeType="1"/>
            </p:cNvSpPr>
            <p:nvPr/>
          </p:nvSpPr>
          <p:spPr bwMode="auto">
            <a:xfrm>
              <a:off x="5132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3" name="Line 2253"/>
            <p:cNvSpPr>
              <a:spLocks noChangeShapeType="1"/>
            </p:cNvSpPr>
            <p:nvPr/>
          </p:nvSpPr>
          <p:spPr bwMode="auto">
            <a:xfrm>
              <a:off x="5251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4" name="Line 2254"/>
            <p:cNvSpPr>
              <a:spLocks noChangeShapeType="1"/>
            </p:cNvSpPr>
            <p:nvPr/>
          </p:nvSpPr>
          <p:spPr bwMode="auto">
            <a:xfrm>
              <a:off x="5363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5" name="Line 2255"/>
            <p:cNvSpPr>
              <a:spLocks noChangeShapeType="1"/>
            </p:cNvSpPr>
            <p:nvPr/>
          </p:nvSpPr>
          <p:spPr bwMode="auto">
            <a:xfrm>
              <a:off x="5481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6" name="Line 2256"/>
            <p:cNvSpPr>
              <a:spLocks noChangeShapeType="1"/>
            </p:cNvSpPr>
            <p:nvPr/>
          </p:nvSpPr>
          <p:spPr bwMode="auto">
            <a:xfrm>
              <a:off x="5594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7" name="Rectangle 2257"/>
            <p:cNvSpPr>
              <a:spLocks noChangeArrowheads="1"/>
            </p:cNvSpPr>
            <p:nvPr/>
          </p:nvSpPr>
          <p:spPr bwMode="auto">
            <a:xfrm>
              <a:off x="4440" y="3009"/>
              <a:ext cx="1154" cy="101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8" name="Line 2258"/>
            <p:cNvSpPr>
              <a:spLocks noChangeShapeType="1"/>
            </p:cNvSpPr>
            <p:nvPr/>
          </p:nvSpPr>
          <p:spPr bwMode="auto">
            <a:xfrm>
              <a:off x="4440" y="3009"/>
              <a:ext cx="1" cy="10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79" name="Line 2259"/>
            <p:cNvSpPr>
              <a:spLocks noChangeShapeType="1"/>
            </p:cNvSpPr>
            <p:nvPr/>
          </p:nvSpPr>
          <p:spPr bwMode="auto">
            <a:xfrm>
              <a:off x="4428" y="4027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0" name="Line 2260"/>
            <p:cNvSpPr>
              <a:spLocks noChangeShapeType="1"/>
            </p:cNvSpPr>
            <p:nvPr/>
          </p:nvSpPr>
          <p:spPr bwMode="auto">
            <a:xfrm>
              <a:off x="4428" y="392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1" name="Line 2261"/>
            <p:cNvSpPr>
              <a:spLocks noChangeShapeType="1"/>
            </p:cNvSpPr>
            <p:nvPr/>
          </p:nvSpPr>
          <p:spPr bwMode="auto">
            <a:xfrm>
              <a:off x="4428" y="382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2" name="Line 2262"/>
            <p:cNvSpPr>
              <a:spLocks noChangeShapeType="1"/>
            </p:cNvSpPr>
            <p:nvPr/>
          </p:nvSpPr>
          <p:spPr bwMode="auto">
            <a:xfrm>
              <a:off x="4428" y="3725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3" name="Line 2263"/>
            <p:cNvSpPr>
              <a:spLocks noChangeShapeType="1"/>
            </p:cNvSpPr>
            <p:nvPr/>
          </p:nvSpPr>
          <p:spPr bwMode="auto">
            <a:xfrm>
              <a:off x="4428" y="3620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4" name="Line 2264"/>
            <p:cNvSpPr>
              <a:spLocks noChangeShapeType="1"/>
            </p:cNvSpPr>
            <p:nvPr/>
          </p:nvSpPr>
          <p:spPr bwMode="auto">
            <a:xfrm>
              <a:off x="4428" y="3521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5" name="Line 2265"/>
            <p:cNvSpPr>
              <a:spLocks noChangeShapeType="1"/>
            </p:cNvSpPr>
            <p:nvPr/>
          </p:nvSpPr>
          <p:spPr bwMode="auto">
            <a:xfrm>
              <a:off x="4428" y="3416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6" name="Line 2266"/>
            <p:cNvSpPr>
              <a:spLocks noChangeShapeType="1"/>
            </p:cNvSpPr>
            <p:nvPr/>
          </p:nvSpPr>
          <p:spPr bwMode="auto">
            <a:xfrm>
              <a:off x="4428" y="3318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7" name="Line 2267"/>
            <p:cNvSpPr>
              <a:spLocks noChangeShapeType="1"/>
            </p:cNvSpPr>
            <p:nvPr/>
          </p:nvSpPr>
          <p:spPr bwMode="auto">
            <a:xfrm>
              <a:off x="4428" y="3213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8" name="Line 2268"/>
            <p:cNvSpPr>
              <a:spLocks noChangeShapeType="1"/>
            </p:cNvSpPr>
            <p:nvPr/>
          </p:nvSpPr>
          <p:spPr bwMode="auto">
            <a:xfrm>
              <a:off x="4428" y="3114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89" name="Line 2269"/>
            <p:cNvSpPr>
              <a:spLocks noChangeShapeType="1"/>
            </p:cNvSpPr>
            <p:nvPr/>
          </p:nvSpPr>
          <p:spPr bwMode="auto">
            <a:xfrm>
              <a:off x="4428" y="3009"/>
              <a:ext cx="1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0" name="Line 2270"/>
            <p:cNvSpPr>
              <a:spLocks noChangeShapeType="1"/>
            </p:cNvSpPr>
            <p:nvPr/>
          </p:nvSpPr>
          <p:spPr bwMode="auto">
            <a:xfrm>
              <a:off x="4440" y="4027"/>
              <a:ext cx="115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1" name="Line 2271"/>
            <p:cNvSpPr>
              <a:spLocks noChangeShapeType="1"/>
            </p:cNvSpPr>
            <p:nvPr/>
          </p:nvSpPr>
          <p:spPr bwMode="auto">
            <a:xfrm flipV="1">
              <a:off x="4440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2" name="Line 2272"/>
            <p:cNvSpPr>
              <a:spLocks noChangeShapeType="1"/>
            </p:cNvSpPr>
            <p:nvPr/>
          </p:nvSpPr>
          <p:spPr bwMode="auto">
            <a:xfrm flipV="1">
              <a:off x="4559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3" name="Line 2273"/>
            <p:cNvSpPr>
              <a:spLocks noChangeShapeType="1"/>
            </p:cNvSpPr>
            <p:nvPr/>
          </p:nvSpPr>
          <p:spPr bwMode="auto">
            <a:xfrm flipV="1">
              <a:off x="4671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4" name="Line 2274"/>
            <p:cNvSpPr>
              <a:spLocks noChangeShapeType="1"/>
            </p:cNvSpPr>
            <p:nvPr/>
          </p:nvSpPr>
          <p:spPr bwMode="auto">
            <a:xfrm flipV="1">
              <a:off x="4789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5" name="Line 2275"/>
            <p:cNvSpPr>
              <a:spLocks noChangeShapeType="1"/>
            </p:cNvSpPr>
            <p:nvPr/>
          </p:nvSpPr>
          <p:spPr bwMode="auto">
            <a:xfrm flipV="1">
              <a:off x="4902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6" name="Line 2276"/>
            <p:cNvSpPr>
              <a:spLocks noChangeShapeType="1"/>
            </p:cNvSpPr>
            <p:nvPr/>
          </p:nvSpPr>
          <p:spPr bwMode="auto">
            <a:xfrm flipV="1">
              <a:off x="5020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7" name="Line 2277"/>
            <p:cNvSpPr>
              <a:spLocks noChangeShapeType="1"/>
            </p:cNvSpPr>
            <p:nvPr/>
          </p:nvSpPr>
          <p:spPr bwMode="auto">
            <a:xfrm flipV="1">
              <a:off x="5132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8" name="Line 2278"/>
            <p:cNvSpPr>
              <a:spLocks noChangeShapeType="1"/>
            </p:cNvSpPr>
            <p:nvPr/>
          </p:nvSpPr>
          <p:spPr bwMode="auto">
            <a:xfrm flipV="1">
              <a:off x="5251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599" name="Line 2279"/>
            <p:cNvSpPr>
              <a:spLocks noChangeShapeType="1"/>
            </p:cNvSpPr>
            <p:nvPr/>
          </p:nvSpPr>
          <p:spPr bwMode="auto">
            <a:xfrm flipV="1">
              <a:off x="5363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600" name="Line 2280"/>
            <p:cNvSpPr>
              <a:spLocks noChangeShapeType="1"/>
            </p:cNvSpPr>
            <p:nvPr/>
          </p:nvSpPr>
          <p:spPr bwMode="auto">
            <a:xfrm flipV="1">
              <a:off x="5481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601" name="Line 2281"/>
            <p:cNvSpPr>
              <a:spLocks noChangeShapeType="1"/>
            </p:cNvSpPr>
            <p:nvPr/>
          </p:nvSpPr>
          <p:spPr bwMode="auto">
            <a:xfrm flipV="1">
              <a:off x="5594" y="4027"/>
              <a:ext cx="1" cy="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602" name="Freeform 2282"/>
            <p:cNvSpPr>
              <a:spLocks/>
            </p:cNvSpPr>
            <p:nvPr/>
          </p:nvSpPr>
          <p:spPr bwMode="auto">
            <a:xfrm>
              <a:off x="4746" y="3577"/>
              <a:ext cx="87" cy="86"/>
            </a:xfrm>
            <a:custGeom>
              <a:avLst/>
              <a:gdLst>
                <a:gd name="T0" fmla="*/ 43 w 87"/>
                <a:gd name="T1" fmla="*/ 0 h 86"/>
                <a:gd name="T2" fmla="*/ 87 w 87"/>
                <a:gd name="T3" fmla="*/ 43 h 86"/>
                <a:gd name="T4" fmla="*/ 43 w 87"/>
                <a:gd name="T5" fmla="*/ 86 h 86"/>
                <a:gd name="T6" fmla="*/ 0 w 87"/>
                <a:gd name="T7" fmla="*/ 43 h 86"/>
                <a:gd name="T8" fmla="*/ 43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3" y="0"/>
                  </a:moveTo>
                  <a:lnTo>
                    <a:pt x="87" y="43"/>
                  </a:lnTo>
                  <a:lnTo>
                    <a:pt x="43" y="86"/>
                  </a:lnTo>
                  <a:lnTo>
                    <a:pt x="0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603" name="Freeform 2283"/>
            <p:cNvSpPr>
              <a:spLocks/>
            </p:cNvSpPr>
            <p:nvPr/>
          </p:nvSpPr>
          <p:spPr bwMode="auto">
            <a:xfrm>
              <a:off x="4627" y="3373"/>
              <a:ext cx="88" cy="87"/>
            </a:xfrm>
            <a:custGeom>
              <a:avLst/>
              <a:gdLst>
                <a:gd name="T0" fmla="*/ 44 w 88"/>
                <a:gd name="T1" fmla="*/ 0 h 87"/>
                <a:gd name="T2" fmla="*/ 88 w 88"/>
                <a:gd name="T3" fmla="*/ 43 h 87"/>
                <a:gd name="T4" fmla="*/ 44 w 88"/>
                <a:gd name="T5" fmla="*/ 87 h 87"/>
                <a:gd name="T6" fmla="*/ 0 w 88"/>
                <a:gd name="T7" fmla="*/ 43 h 87"/>
                <a:gd name="T8" fmla="*/ 44 w 88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7">
                  <a:moveTo>
                    <a:pt x="44" y="0"/>
                  </a:moveTo>
                  <a:lnTo>
                    <a:pt x="88" y="43"/>
                  </a:lnTo>
                  <a:lnTo>
                    <a:pt x="44" y="87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604" name="Freeform 2284"/>
            <p:cNvSpPr>
              <a:spLocks/>
            </p:cNvSpPr>
            <p:nvPr/>
          </p:nvSpPr>
          <p:spPr bwMode="auto">
            <a:xfrm>
              <a:off x="5207" y="3681"/>
              <a:ext cx="87" cy="87"/>
            </a:xfrm>
            <a:custGeom>
              <a:avLst/>
              <a:gdLst>
                <a:gd name="T0" fmla="*/ 44 w 87"/>
                <a:gd name="T1" fmla="*/ 0 h 87"/>
                <a:gd name="T2" fmla="*/ 87 w 87"/>
                <a:gd name="T3" fmla="*/ 44 h 87"/>
                <a:gd name="T4" fmla="*/ 44 w 87"/>
                <a:gd name="T5" fmla="*/ 87 h 87"/>
                <a:gd name="T6" fmla="*/ 0 w 87"/>
                <a:gd name="T7" fmla="*/ 44 h 87"/>
                <a:gd name="T8" fmla="*/ 44 w 87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7">
                  <a:moveTo>
                    <a:pt x="44" y="0"/>
                  </a:moveTo>
                  <a:lnTo>
                    <a:pt x="87" y="44"/>
                  </a:lnTo>
                  <a:lnTo>
                    <a:pt x="44" y="87"/>
                  </a:lnTo>
                  <a:lnTo>
                    <a:pt x="0" y="4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605" name="Freeform 2285"/>
            <p:cNvSpPr>
              <a:spLocks/>
            </p:cNvSpPr>
            <p:nvPr/>
          </p:nvSpPr>
          <p:spPr bwMode="auto">
            <a:xfrm>
              <a:off x="4858" y="3275"/>
              <a:ext cx="87" cy="86"/>
            </a:xfrm>
            <a:custGeom>
              <a:avLst/>
              <a:gdLst>
                <a:gd name="T0" fmla="*/ 44 w 87"/>
                <a:gd name="T1" fmla="*/ 0 h 86"/>
                <a:gd name="T2" fmla="*/ 87 w 87"/>
                <a:gd name="T3" fmla="*/ 43 h 86"/>
                <a:gd name="T4" fmla="*/ 44 w 87"/>
                <a:gd name="T5" fmla="*/ 86 h 86"/>
                <a:gd name="T6" fmla="*/ 0 w 87"/>
                <a:gd name="T7" fmla="*/ 43 h 86"/>
                <a:gd name="T8" fmla="*/ 44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4" y="0"/>
                  </a:moveTo>
                  <a:lnTo>
                    <a:pt x="87" y="43"/>
                  </a:lnTo>
                  <a:lnTo>
                    <a:pt x="44" y="86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606" name="Freeform 2286"/>
            <p:cNvSpPr>
              <a:spLocks/>
            </p:cNvSpPr>
            <p:nvPr/>
          </p:nvSpPr>
          <p:spPr bwMode="auto">
            <a:xfrm>
              <a:off x="4746" y="3170"/>
              <a:ext cx="87" cy="86"/>
            </a:xfrm>
            <a:custGeom>
              <a:avLst/>
              <a:gdLst>
                <a:gd name="T0" fmla="*/ 43 w 87"/>
                <a:gd name="T1" fmla="*/ 0 h 86"/>
                <a:gd name="T2" fmla="*/ 87 w 87"/>
                <a:gd name="T3" fmla="*/ 43 h 86"/>
                <a:gd name="T4" fmla="*/ 43 w 87"/>
                <a:gd name="T5" fmla="*/ 86 h 86"/>
                <a:gd name="T6" fmla="*/ 0 w 87"/>
                <a:gd name="T7" fmla="*/ 43 h 86"/>
                <a:gd name="T8" fmla="*/ 43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3" y="0"/>
                  </a:moveTo>
                  <a:lnTo>
                    <a:pt x="87" y="43"/>
                  </a:lnTo>
                  <a:lnTo>
                    <a:pt x="43" y="86"/>
                  </a:lnTo>
                  <a:lnTo>
                    <a:pt x="0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607" name="Freeform 2287"/>
            <p:cNvSpPr>
              <a:spLocks/>
            </p:cNvSpPr>
            <p:nvPr/>
          </p:nvSpPr>
          <p:spPr bwMode="auto">
            <a:xfrm>
              <a:off x="5319" y="3478"/>
              <a:ext cx="88" cy="86"/>
            </a:xfrm>
            <a:custGeom>
              <a:avLst/>
              <a:gdLst>
                <a:gd name="T0" fmla="*/ 44 w 88"/>
                <a:gd name="T1" fmla="*/ 0 h 86"/>
                <a:gd name="T2" fmla="*/ 88 w 88"/>
                <a:gd name="T3" fmla="*/ 43 h 86"/>
                <a:gd name="T4" fmla="*/ 44 w 88"/>
                <a:gd name="T5" fmla="*/ 86 h 86"/>
                <a:gd name="T6" fmla="*/ 0 w 88"/>
                <a:gd name="T7" fmla="*/ 43 h 86"/>
                <a:gd name="T8" fmla="*/ 44 w 88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6">
                  <a:moveTo>
                    <a:pt x="44" y="0"/>
                  </a:moveTo>
                  <a:lnTo>
                    <a:pt x="88" y="43"/>
                  </a:lnTo>
                  <a:lnTo>
                    <a:pt x="44" y="86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608" name="Freeform 2288"/>
            <p:cNvSpPr>
              <a:spLocks/>
            </p:cNvSpPr>
            <p:nvPr/>
          </p:nvSpPr>
          <p:spPr bwMode="auto">
            <a:xfrm>
              <a:off x="5089" y="3780"/>
              <a:ext cx="87" cy="86"/>
            </a:xfrm>
            <a:custGeom>
              <a:avLst/>
              <a:gdLst>
                <a:gd name="T0" fmla="*/ 43 w 87"/>
                <a:gd name="T1" fmla="*/ 0 h 86"/>
                <a:gd name="T2" fmla="*/ 87 w 87"/>
                <a:gd name="T3" fmla="*/ 43 h 86"/>
                <a:gd name="T4" fmla="*/ 43 w 87"/>
                <a:gd name="T5" fmla="*/ 86 h 86"/>
                <a:gd name="T6" fmla="*/ 0 w 87"/>
                <a:gd name="T7" fmla="*/ 43 h 86"/>
                <a:gd name="T8" fmla="*/ 43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3" y="0"/>
                  </a:moveTo>
                  <a:lnTo>
                    <a:pt x="87" y="43"/>
                  </a:lnTo>
                  <a:lnTo>
                    <a:pt x="43" y="86"/>
                  </a:lnTo>
                  <a:lnTo>
                    <a:pt x="0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chemeClr val="hlink"/>
            </a:solidFill>
            <a:ln w="9525">
              <a:solidFill>
                <a:schemeClr val="hlink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609" name="Freeform 2289"/>
            <p:cNvSpPr>
              <a:spLocks/>
            </p:cNvSpPr>
            <p:nvPr/>
          </p:nvSpPr>
          <p:spPr bwMode="auto">
            <a:xfrm>
              <a:off x="5207" y="3577"/>
              <a:ext cx="87" cy="86"/>
            </a:xfrm>
            <a:custGeom>
              <a:avLst/>
              <a:gdLst>
                <a:gd name="T0" fmla="*/ 44 w 87"/>
                <a:gd name="T1" fmla="*/ 0 h 86"/>
                <a:gd name="T2" fmla="*/ 87 w 87"/>
                <a:gd name="T3" fmla="*/ 43 h 86"/>
                <a:gd name="T4" fmla="*/ 44 w 87"/>
                <a:gd name="T5" fmla="*/ 86 h 86"/>
                <a:gd name="T6" fmla="*/ 0 w 87"/>
                <a:gd name="T7" fmla="*/ 43 h 86"/>
                <a:gd name="T8" fmla="*/ 44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4" y="0"/>
                  </a:moveTo>
                  <a:lnTo>
                    <a:pt x="87" y="43"/>
                  </a:lnTo>
                  <a:lnTo>
                    <a:pt x="44" y="86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610" name="Freeform 2290"/>
            <p:cNvSpPr>
              <a:spLocks/>
            </p:cNvSpPr>
            <p:nvPr/>
          </p:nvSpPr>
          <p:spPr bwMode="auto">
            <a:xfrm>
              <a:off x="5207" y="3373"/>
              <a:ext cx="87" cy="87"/>
            </a:xfrm>
            <a:custGeom>
              <a:avLst/>
              <a:gdLst>
                <a:gd name="T0" fmla="*/ 44 w 87"/>
                <a:gd name="T1" fmla="*/ 0 h 87"/>
                <a:gd name="T2" fmla="*/ 87 w 87"/>
                <a:gd name="T3" fmla="*/ 43 h 87"/>
                <a:gd name="T4" fmla="*/ 44 w 87"/>
                <a:gd name="T5" fmla="*/ 87 h 87"/>
                <a:gd name="T6" fmla="*/ 0 w 87"/>
                <a:gd name="T7" fmla="*/ 43 h 87"/>
                <a:gd name="T8" fmla="*/ 44 w 87"/>
                <a:gd name="T9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7">
                  <a:moveTo>
                    <a:pt x="44" y="0"/>
                  </a:moveTo>
                  <a:lnTo>
                    <a:pt x="87" y="43"/>
                  </a:lnTo>
                  <a:lnTo>
                    <a:pt x="44" y="87"/>
                  </a:lnTo>
                  <a:lnTo>
                    <a:pt x="0" y="4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4611" name="Rectangle 2291"/>
            <p:cNvSpPr>
              <a:spLocks noChangeArrowheads="1"/>
            </p:cNvSpPr>
            <p:nvPr/>
          </p:nvSpPr>
          <p:spPr bwMode="auto">
            <a:xfrm>
              <a:off x="4390" y="4008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12" name="Rectangle 2292"/>
            <p:cNvSpPr>
              <a:spLocks noChangeArrowheads="1"/>
            </p:cNvSpPr>
            <p:nvPr/>
          </p:nvSpPr>
          <p:spPr bwMode="auto">
            <a:xfrm>
              <a:off x="4390" y="391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1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13" name="Rectangle 2293"/>
            <p:cNvSpPr>
              <a:spLocks noChangeArrowheads="1"/>
            </p:cNvSpPr>
            <p:nvPr/>
          </p:nvSpPr>
          <p:spPr bwMode="auto">
            <a:xfrm>
              <a:off x="4390" y="3805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2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14" name="Rectangle 2294"/>
            <p:cNvSpPr>
              <a:spLocks noChangeArrowheads="1"/>
            </p:cNvSpPr>
            <p:nvPr/>
          </p:nvSpPr>
          <p:spPr bwMode="auto">
            <a:xfrm>
              <a:off x="4390" y="3706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3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15" name="Rectangle 2295"/>
            <p:cNvSpPr>
              <a:spLocks noChangeArrowheads="1"/>
            </p:cNvSpPr>
            <p:nvPr/>
          </p:nvSpPr>
          <p:spPr bwMode="auto">
            <a:xfrm>
              <a:off x="4390" y="3601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4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16" name="Rectangle 2296"/>
            <p:cNvSpPr>
              <a:spLocks noChangeArrowheads="1"/>
            </p:cNvSpPr>
            <p:nvPr/>
          </p:nvSpPr>
          <p:spPr bwMode="auto">
            <a:xfrm>
              <a:off x="4390" y="3503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5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17" name="Rectangle 2297"/>
            <p:cNvSpPr>
              <a:spLocks noChangeArrowheads="1"/>
            </p:cNvSpPr>
            <p:nvPr/>
          </p:nvSpPr>
          <p:spPr bwMode="auto">
            <a:xfrm>
              <a:off x="4390" y="3398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6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18" name="Rectangle 2298"/>
            <p:cNvSpPr>
              <a:spLocks noChangeArrowheads="1"/>
            </p:cNvSpPr>
            <p:nvPr/>
          </p:nvSpPr>
          <p:spPr bwMode="auto">
            <a:xfrm>
              <a:off x="4390" y="3299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7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19" name="Rectangle 2299"/>
            <p:cNvSpPr>
              <a:spLocks noChangeArrowheads="1"/>
            </p:cNvSpPr>
            <p:nvPr/>
          </p:nvSpPr>
          <p:spPr bwMode="auto">
            <a:xfrm>
              <a:off x="4390" y="3194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8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0" name="Rectangle 2300"/>
            <p:cNvSpPr>
              <a:spLocks noChangeArrowheads="1"/>
            </p:cNvSpPr>
            <p:nvPr/>
          </p:nvSpPr>
          <p:spPr bwMode="auto">
            <a:xfrm>
              <a:off x="4390" y="3096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9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1" name="Rectangle 2301"/>
            <p:cNvSpPr>
              <a:spLocks noChangeArrowheads="1"/>
            </p:cNvSpPr>
            <p:nvPr/>
          </p:nvSpPr>
          <p:spPr bwMode="auto">
            <a:xfrm>
              <a:off x="4372" y="2991"/>
              <a:ext cx="19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10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2" name="Rectangle 2302"/>
            <p:cNvSpPr>
              <a:spLocks noChangeArrowheads="1"/>
            </p:cNvSpPr>
            <p:nvPr/>
          </p:nvSpPr>
          <p:spPr bwMode="auto">
            <a:xfrm>
              <a:off x="4434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3" name="Rectangle 2303"/>
            <p:cNvSpPr>
              <a:spLocks noChangeArrowheads="1"/>
            </p:cNvSpPr>
            <p:nvPr/>
          </p:nvSpPr>
          <p:spPr bwMode="auto">
            <a:xfrm>
              <a:off x="4553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1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4" name="Rectangle 2304"/>
            <p:cNvSpPr>
              <a:spLocks noChangeArrowheads="1"/>
            </p:cNvSpPr>
            <p:nvPr/>
          </p:nvSpPr>
          <p:spPr bwMode="auto">
            <a:xfrm>
              <a:off x="4665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2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5" name="Rectangle 2305"/>
            <p:cNvSpPr>
              <a:spLocks noChangeArrowheads="1"/>
            </p:cNvSpPr>
            <p:nvPr/>
          </p:nvSpPr>
          <p:spPr bwMode="auto">
            <a:xfrm>
              <a:off x="4783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3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6" name="Rectangle 2306"/>
            <p:cNvSpPr>
              <a:spLocks noChangeArrowheads="1"/>
            </p:cNvSpPr>
            <p:nvPr/>
          </p:nvSpPr>
          <p:spPr bwMode="auto">
            <a:xfrm>
              <a:off x="4895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4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7" name="Rectangle 2307"/>
            <p:cNvSpPr>
              <a:spLocks noChangeArrowheads="1"/>
            </p:cNvSpPr>
            <p:nvPr/>
          </p:nvSpPr>
          <p:spPr bwMode="auto">
            <a:xfrm>
              <a:off x="5014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5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8" name="Rectangle 2308"/>
            <p:cNvSpPr>
              <a:spLocks noChangeArrowheads="1"/>
            </p:cNvSpPr>
            <p:nvPr/>
          </p:nvSpPr>
          <p:spPr bwMode="auto">
            <a:xfrm>
              <a:off x="5126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6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29" name="Rectangle 2309"/>
            <p:cNvSpPr>
              <a:spLocks noChangeArrowheads="1"/>
            </p:cNvSpPr>
            <p:nvPr/>
          </p:nvSpPr>
          <p:spPr bwMode="auto">
            <a:xfrm>
              <a:off x="5244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7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30" name="Rectangle 2310"/>
            <p:cNvSpPr>
              <a:spLocks noChangeArrowheads="1"/>
            </p:cNvSpPr>
            <p:nvPr/>
          </p:nvSpPr>
          <p:spPr bwMode="auto">
            <a:xfrm>
              <a:off x="5357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8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31" name="Rectangle 2311"/>
            <p:cNvSpPr>
              <a:spLocks noChangeArrowheads="1"/>
            </p:cNvSpPr>
            <p:nvPr/>
          </p:nvSpPr>
          <p:spPr bwMode="auto">
            <a:xfrm>
              <a:off x="5475" y="4070"/>
              <a:ext cx="12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9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32" name="Rectangle 2312"/>
            <p:cNvSpPr>
              <a:spLocks noChangeArrowheads="1"/>
            </p:cNvSpPr>
            <p:nvPr/>
          </p:nvSpPr>
          <p:spPr bwMode="auto">
            <a:xfrm>
              <a:off x="5575" y="4070"/>
              <a:ext cx="19" cy="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ko-KR" altLang="en-US" sz="500">
                  <a:solidFill>
                    <a:srgbClr val="000000"/>
                  </a:solidFill>
                  <a:latin typeface="Small Fonts" charset="0"/>
                  <a:ea typeface="굴림" pitchFamily="34" charset="-127"/>
                </a:rPr>
                <a:t>10</a:t>
              </a:r>
              <a:endParaRPr lang="ko-KR" altLang="en-US">
                <a:ea typeface="굴림" pitchFamily="34" charset="-127"/>
              </a:endParaRPr>
            </a:p>
          </p:txBody>
        </p:sp>
        <p:sp>
          <p:nvSpPr>
            <p:cNvPr id="1594633" name="Rectangle 2313"/>
            <p:cNvSpPr>
              <a:spLocks noChangeArrowheads="1"/>
            </p:cNvSpPr>
            <p:nvPr/>
          </p:nvSpPr>
          <p:spPr bwMode="auto">
            <a:xfrm>
              <a:off x="4297" y="2905"/>
              <a:ext cx="1371" cy="128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94634" name="Line 2314"/>
            <p:cNvSpPr>
              <a:spLocks noChangeShapeType="1"/>
            </p:cNvSpPr>
            <p:nvPr/>
          </p:nvSpPr>
          <p:spPr bwMode="auto">
            <a:xfrm>
              <a:off x="5245" y="3456"/>
              <a:ext cx="0" cy="1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94635" name="Freeform 2315"/>
            <p:cNvSpPr>
              <a:spLocks/>
            </p:cNvSpPr>
            <p:nvPr/>
          </p:nvSpPr>
          <p:spPr bwMode="auto">
            <a:xfrm>
              <a:off x="5088" y="3600"/>
              <a:ext cx="87" cy="86"/>
            </a:xfrm>
            <a:custGeom>
              <a:avLst/>
              <a:gdLst>
                <a:gd name="T0" fmla="*/ 43 w 87"/>
                <a:gd name="T1" fmla="*/ 0 h 86"/>
                <a:gd name="T2" fmla="*/ 87 w 87"/>
                <a:gd name="T3" fmla="*/ 43 h 86"/>
                <a:gd name="T4" fmla="*/ 43 w 87"/>
                <a:gd name="T5" fmla="*/ 86 h 86"/>
                <a:gd name="T6" fmla="*/ 0 w 87"/>
                <a:gd name="T7" fmla="*/ 43 h 86"/>
                <a:gd name="T8" fmla="*/ 43 w 87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7" h="86">
                  <a:moveTo>
                    <a:pt x="43" y="0"/>
                  </a:moveTo>
                  <a:lnTo>
                    <a:pt x="87" y="43"/>
                  </a:lnTo>
                  <a:lnTo>
                    <a:pt x="43" y="86"/>
                  </a:lnTo>
                  <a:lnTo>
                    <a:pt x="0" y="43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238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838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altLang="ko-KR"/>
              <a:t>PAM (Partitioning Around Medoids) (1987)</a:t>
            </a:r>
          </a:p>
        </p:txBody>
      </p:sp>
      <p:sp>
        <p:nvSpPr>
          <p:cNvPr id="159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ko-KR" sz="2400">
                <a:ea typeface="굴림" pitchFamily="34" charset="-127"/>
              </a:rPr>
              <a:t>PAM (Kaufman and Rousseeuw, 1987), built in Splus</a:t>
            </a:r>
          </a:p>
          <a:p>
            <a:pPr>
              <a:lnSpc>
                <a:spcPct val="120000"/>
              </a:lnSpc>
            </a:pPr>
            <a:r>
              <a:rPr lang="en-US" altLang="ko-KR" sz="2400">
                <a:ea typeface="굴림" pitchFamily="34" charset="-127"/>
              </a:rPr>
              <a:t>Use real object to represent the cluster</a:t>
            </a:r>
          </a:p>
          <a:p>
            <a:pPr lvl="1">
              <a:lnSpc>
                <a:spcPct val="120000"/>
              </a:lnSpc>
            </a:pPr>
            <a:r>
              <a:rPr lang="en-US" altLang="ko-KR" sz="2400">
                <a:ea typeface="굴림" pitchFamily="34" charset="-127"/>
              </a:rPr>
              <a:t>Select </a:t>
            </a:r>
            <a:r>
              <a:rPr lang="en-US" altLang="ko-KR" sz="2400" b="1" i="1">
                <a:ea typeface="굴림" pitchFamily="34" charset="-127"/>
              </a:rPr>
              <a:t>k</a:t>
            </a:r>
            <a:r>
              <a:rPr lang="en-US" altLang="ko-KR" sz="2400">
                <a:ea typeface="굴림" pitchFamily="34" charset="-127"/>
              </a:rPr>
              <a:t> representative objects arbitrarily</a:t>
            </a:r>
          </a:p>
          <a:p>
            <a:pPr lvl="1">
              <a:lnSpc>
                <a:spcPct val="120000"/>
              </a:lnSpc>
            </a:pPr>
            <a:r>
              <a:rPr lang="en-US" altLang="ko-KR" sz="2400">
                <a:ea typeface="굴림" pitchFamily="34" charset="-127"/>
              </a:rPr>
              <a:t>For each pair of non-selected object </a:t>
            </a:r>
            <a:r>
              <a:rPr lang="en-US" altLang="ko-KR" sz="2400" b="1" i="1">
                <a:ea typeface="굴림" pitchFamily="34" charset="-127"/>
              </a:rPr>
              <a:t>h</a:t>
            </a:r>
            <a:r>
              <a:rPr lang="en-US" altLang="ko-KR" sz="2400">
                <a:ea typeface="굴림" pitchFamily="34" charset="-127"/>
              </a:rPr>
              <a:t> and selected object </a:t>
            </a:r>
            <a:r>
              <a:rPr lang="en-US" altLang="ko-KR" sz="2400" b="1" i="1">
                <a:ea typeface="굴림" pitchFamily="34" charset="-127"/>
              </a:rPr>
              <a:t>i</a:t>
            </a:r>
            <a:r>
              <a:rPr lang="en-US" altLang="ko-KR" sz="2400">
                <a:ea typeface="굴림" pitchFamily="34" charset="-127"/>
              </a:rPr>
              <a:t>, calculate the total swapping cost </a:t>
            </a:r>
            <a:r>
              <a:rPr lang="en-US" altLang="ko-KR" sz="2400" b="1" i="1">
                <a:ea typeface="굴림" pitchFamily="34" charset="-127"/>
              </a:rPr>
              <a:t>TC</a:t>
            </a:r>
            <a:r>
              <a:rPr lang="en-US" altLang="ko-KR" sz="2400" b="1" i="1" baseline="-25000">
                <a:ea typeface="굴림" pitchFamily="34" charset="-127"/>
              </a:rPr>
              <a:t>ih</a:t>
            </a:r>
            <a:endParaRPr lang="en-US" altLang="ko-KR" sz="2400">
              <a:ea typeface="굴림" pitchFamily="34" charset="-127"/>
            </a:endParaRPr>
          </a:p>
          <a:p>
            <a:pPr lvl="1">
              <a:lnSpc>
                <a:spcPct val="120000"/>
              </a:lnSpc>
            </a:pPr>
            <a:r>
              <a:rPr lang="en-US" altLang="ko-KR" sz="2400">
                <a:ea typeface="굴림" pitchFamily="34" charset="-127"/>
              </a:rPr>
              <a:t>For each pair of </a:t>
            </a:r>
            <a:r>
              <a:rPr lang="en-US" altLang="ko-KR" sz="2400" b="1" i="1">
                <a:ea typeface="굴림" pitchFamily="34" charset="-127"/>
              </a:rPr>
              <a:t>i</a:t>
            </a:r>
            <a:r>
              <a:rPr lang="en-US" altLang="ko-KR" sz="2400">
                <a:ea typeface="굴림" pitchFamily="34" charset="-127"/>
              </a:rPr>
              <a:t> and </a:t>
            </a:r>
            <a:r>
              <a:rPr lang="en-US" altLang="ko-KR" sz="2400" b="1" i="1">
                <a:ea typeface="굴림" pitchFamily="34" charset="-127"/>
              </a:rPr>
              <a:t>h</a:t>
            </a:r>
            <a:r>
              <a:rPr lang="en-US" altLang="ko-KR" sz="2400">
                <a:ea typeface="굴림" pitchFamily="34" charset="-127"/>
              </a:rPr>
              <a:t>, </a:t>
            </a:r>
          </a:p>
          <a:p>
            <a:pPr lvl="2">
              <a:lnSpc>
                <a:spcPct val="120000"/>
              </a:lnSpc>
            </a:pPr>
            <a:r>
              <a:rPr lang="en-US" altLang="ko-KR">
                <a:ea typeface="굴림" pitchFamily="34" charset="-127"/>
              </a:rPr>
              <a:t>If </a:t>
            </a:r>
            <a:r>
              <a:rPr lang="en-US" altLang="ko-KR" i="1">
                <a:ea typeface="굴림" pitchFamily="34" charset="-127"/>
              </a:rPr>
              <a:t>TC</a:t>
            </a:r>
            <a:r>
              <a:rPr lang="en-US" altLang="ko-KR" i="1" baseline="-25000">
                <a:ea typeface="굴림" pitchFamily="34" charset="-127"/>
              </a:rPr>
              <a:t>ih</a:t>
            </a:r>
            <a:r>
              <a:rPr lang="en-US" altLang="ko-KR">
                <a:ea typeface="굴림" pitchFamily="34" charset="-127"/>
              </a:rPr>
              <a:t> &lt; 0, </a:t>
            </a:r>
            <a:r>
              <a:rPr lang="en-US" altLang="ko-KR" b="1" i="1">
                <a:ea typeface="굴림" pitchFamily="34" charset="-127"/>
              </a:rPr>
              <a:t>i</a:t>
            </a:r>
            <a:r>
              <a:rPr lang="en-US" altLang="ko-KR">
                <a:ea typeface="굴림" pitchFamily="34" charset="-127"/>
              </a:rPr>
              <a:t> is replaced by </a:t>
            </a:r>
            <a:r>
              <a:rPr lang="en-US" altLang="ko-KR" b="1" i="1">
                <a:ea typeface="굴림" pitchFamily="34" charset="-127"/>
              </a:rPr>
              <a:t>h</a:t>
            </a:r>
            <a:endParaRPr lang="en-US" altLang="ko-KR">
              <a:ea typeface="굴림" pitchFamily="34" charset="-127"/>
            </a:endParaRPr>
          </a:p>
          <a:p>
            <a:pPr lvl="2">
              <a:lnSpc>
                <a:spcPct val="120000"/>
              </a:lnSpc>
            </a:pPr>
            <a:r>
              <a:rPr lang="en-US" altLang="ko-KR">
                <a:ea typeface="굴림" pitchFamily="34" charset="-127"/>
              </a:rPr>
              <a:t>Then assign each non-selected object to the most similar representative object</a:t>
            </a:r>
          </a:p>
          <a:p>
            <a:pPr lvl="1">
              <a:lnSpc>
                <a:spcPct val="120000"/>
              </a:lnSpc>
            </a:pPr>
            <a:r>
              <a:rPr lang="en-US" altLang="ko-KR" sz="2400">
                <a:ea typeface="굴림" pitchFamily="34" charset="-127"/>
              </a:rPr>
              <a:t>repeat steps 2-3 until there is no change</a:t>
            </a:r>
          </a:p>
        </p:txBody>
      </p:sp>
    </p:spTree>
    <p:extLst>
      <p:ext uri="{BB962C8B-B14F-4D97-AF65-F5344CB8AC3E}">
        <p14:creationId xmlns:p14="http://schemas.microsoft.com/office/powerpoint/2010/main" val="329307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63000" cy="6096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PAM Clustering: Total swapping cost  </a:t>
            </a:r>
            <a:r>
              <a:rPr lang="en-US" dirty="0" err="1"/>
              <a:t>TCih</a:t>
            </a:r>
            <a:r>
              <a:rPr lang="en-US" dirty="0"/>
              <a:t>=</a:t>
            </a:r>
            <a:r>
              <a:rPr lang="en-US" dirty="0">
                <a:sym typeface="Symbol" pitchFamily="18" charset="2"/>
              </a:rPr>
              <a:t></a:t>
            </a:r>
            <a:r>
              <a:rPr lang="en-US" dirty="0" err="1">
                <a:sym typeface="Symbol" pitchFamily="18" charset="2"/>
              </a:rPr>
              <a:t>jCjih</a:t>
            </a:r>
            <a:endParaRPr lang="en-US" dirty="0">
              <a:sym typeface="Symbol" pitchFamily="18" charset="2"/>
            </a:endParaRPr>
          </a:p>
        </p:txBody>
      </p:sp>
      <p:grpSp>
        <p:nvGrpSpPr>
          <p:cNvPr id="1468419" name="Group 3"/>
          <p:cNvGrpSpPr>
            <a:grpSpLocks/>
          </p:cNvGrpSpPr>
          <p:nvPr/>
        </p:nvGrpSpPr>
        <p:grpSpPr bwMode="auto">
          <a:xfrm>
            <a:off x="5029200" y="1295400"/>
            <a:ext cx="2667000" cy="2647950"/>
            <a:chOff x="3168" y="720"/>
            <a:chExt cx="1680" cy="1668"/>
          </a:xfrm>
        </p:grpSpPr>
        <p:grpSp>
          <p:nvGrpSpPr>
            <p:cNvPr id="1468420" name="Group 4"/>
            <p:cNvGrpSpPr>
              <a:grpSpLocks/>
            </p:cNvGrpSpPr>
            <p:nvPr/>
          </p:nvGrpSpPr>
          <p:grpSpPr bwMode="auto">
            <a:xfrm>
              <a:off x="3168" y="720"/>
              <a:ext cx="1680" cy="1488"/>
              <a:chOff x="3168" y="720"/>
              <a:chExt cx="1680" cy="1488"/>
            </a:xfrm>
          </p:grpSpPr>
          <p:graphicFrame>
            <p:nvGraphicFramePr>
              <p:cNvPr id="1468421" name="Object 5"/>
              <p:cNvGraphicFramePr>
                <a:graphicFrameLocks noChangeAspect="1"/>
              </p:cNvGraphicFramePr>
              <p:nvPr/>
            </p:nvGraphicFramePr>
            <p:xfrm>
              <a:off x="3168" y="720"/>
              <a:ext cx="1680" cy="1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74" name="Worksheet" r:id="rId3" imgW="2200656" imgH="2076907" progId="Excel.Sheet.8">
                      <p:embed/>
                    </p:oleObj>
                  </mc:Choice>
                  <mc:Fallback>
                    <p:oleObj name="Worksheet" r:id="rId3" imgW="2200656" imgH="2076907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68" y="720"/>
                            <a:ext cx="1680" cy="1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68422" name="Text Box 6"/>
              <p:cNvSpPr txBox="1">
                <a:spLocks noChangeArrowheads="1"/>
              </p:cNvSpPr>
              <p:nvPr/>
            </p:nvSpPr>
            <p:spPr bwMode="auto">
              <a:xfrm>
                <a:off x="3928" y="884"/>
                <a:ext cx="23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j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23" name="Text Box 7"/>
              <p:cNvSpPr txBox="1">
                <a:spLocks noChangeArrowheads="1"/>
              </p:cNvSpPr>
              <p:nvPr/>
            </p:nvSpPr>
            <p:spPr bwMode="auto">
              <a:xfrm>
                <a:off x="3576" y="956"/>
                <a:ext cx="2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24" name="Text Box 8"/>
              <p:cNvSpPr txBox="1">
                <a:spLocks noChangeArrowheads="1"/>
              </p:cNvSpPr>
              <p:nvPr/>
            </p:nvSpPr>
            <p:spPr bwMode="auto">
              <a:xfrm>
                <a:off x="4157" y="1542"/>
                <a:ext cx="29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25" name="Text Box 9"/>
              <p:cNvSpPr txBox="1">
                <a:spLocks noChangeArrowheads="1"/>
              </p:cNvSpPr>
              <p:nvPr/>
            </p:nvSpPr>
            <p:spPr bwMode="auto">
              <a:xfrm>
                <a:off x="4136" y="1432"/>
                <a:ext cx="2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h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26" name="Text Box 10"/>
              <p:cNvSpPr txBox="1">
                <a:spLocks noChangeArrowheads="1"/>
              </p:cNvSpPr>
              <p:nvPr/>
            </p:nvSpPr>
            <p:spPr bwMode="auto">
              <a:xfrm>
                <a:off x="3607" y="956"/>
                <a:ext cx="1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t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27" name="Oval 11"/>
              <p:cNvSpPr>
                <a:spLocks noChangeArrowheads="1"/>
              </p:cNvSpPr>
              <p:nvPr/>
            </p:nvSpPr>
            <p:spPr bwMode="auto">
              <a:xfrm>
                <a:off x="3528" y="837"/>
                <a:ext cx="520" cy="78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28" name="Oval 12"/>
              <p:cNvSpPr>
                <a:spLocks noChangeArrowheads="1"/>
              </p:cNvSpPr>
              <p:nvPr/>
            </p:nvSpPr>
            <p:spPr bwMode="auto">
              <a:xfrm>
                <a:off x="4088" y="1268"/>
                <a:ext cx="520" cy="5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aphicFrame>
          <p:nvGraphicFramePr>
            <p:cNvPr id="1468429" name="Object 13"/>
            <p:cNvGraphicFramePr>
              <a:graphicFrameLocks noChangeAspect="1"/>
            </p:cNvGraphicFramePr>
            <p:nvPr/>
          </p:nvGraphicFramePr>
          <p:xfrm>
            <a:off x="3216" y="2160"/>
            <a:ext cx="696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75" name="Document" r:id="rId5" imgW="1141560" imgH="387360" progId="Word.Document.8">
                    <p:embed/>
                  </p:oleObj>
                </mc:Choice>
                <mc:Fallback>
                  <p:oleObj name="Document" r:id="rId5" imgW="1141560" imgH="38736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160"/>
                          <a:ext cx="696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68430" name="Group 14"/>
          <p:cNvGrpSpPr>
            <a:grpSpLocks/>
          </p:cNvGrpSpPr>
          <p:nvPr/>
        </p:nvGrpSpPr>
        <p:grpSpPr bwMode="auto">
          <a:xfrm>
            <a:off x="1371600" y="1295400"/>
            <a:ext cx="2514600" cy="3048000"/>
            <a:chOff x="864" y="720"/>
            <a:chExt cx="1584" cy="1920"/>
          </a:xfrm>
        </p:grpSpPr>
        <p:grpSp>
          <p:nvGrpSpPr>
            <p:cNvPr id="1468431" name="Group 15"/>
            <p:cNvGrpSpPr>
              <a:grpSpLocks/>
            </p:cNvGrpSpPr>
            <p:nvPr/>
          </p:nvGrpSpPr>
          <p:grpSpPr bwMode="auto">
            <a:xfrm>
              <a:off x="864" y="720"/>
              <a:ext cx="1584" cy="1488"/>
              <a:chOff x="864" y="720"/>
              <a:chExt cx="1584" cy="1488"/>
            </a:xfrm>
          </p:grpSpPr>
          <p:graphicFrame>
            <p:nvGraphicFramePr>
              <p:cNvPr id="1468432" name="Object 16"/>
              <p:cNvGraphicFramePr>
                <a:graphicFrameLocks noChangeAspect="1"/>
              </p:cNvGraphicFramePr>
              <p:nvPr/>
            </p:nvGraphicFramePr>
            <p:xfrm>
              <a:off x="864" y="720"/>
              <a:ext cx="1584" cy="1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76" name="Worksheet" r:id="rId7" imgW="2200656" imgH="2076907" progId="Excel.Sheet.8">
                      <p:embed/>
                    </p:oleObj>
                  </mc:Choice>
                  <mc:Fallback>
                    <p:oleObj name="Worksheet" r:id="rId7" imgW="2200656" imgH="2076907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720"/>
                            <a:ext cx="1584" cy="1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68433" name="Text Box 17"/>
              <p:cNvSpPr txBox="1">
                <a:spLocks noChangeArrowheads="1"/>
              </p:cNvSpPr>
              <p:nvPr/>
            </p:nvSpPr>
            <p:spPr bwMode="auto">
              <a:xfrm>
                <a:off x="1257" y="990"/>
                <a:ext cx="22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t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34" name="Text Box 18"/>
              <p:cNvSpPr txBox="1">
                <a:spLocks noChangeArrowheads="1"/>
              </p:cNvSpPr>
              <p:nvPr/>
            </p:nvSpPr>
            <p:spPr bwMode="auto">
              <a:xfrm>
                <a:off x="1653" y="1451"/>
                <a:ext cx="2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35" name="Text Box 19"/>
              <p:cNvSpPr txBox="1">
                <a:spLocks noChangeArrowheads="1"/>
              </p:cNvSpPr>
              <p:nvPr/>
            </p:nvSpPr>
            <p:spPr bwMode="auto">
              <a:xfrm>
                <a:off x="1946" y="1451"/>
                <a:ext cx="22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h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36" name="Text Box 20"/>
              <p:cNvSpPr txBox="1">
                <a:spLocks noChangeArrowheads="1"/>
              </p:cNvSpPr>
              <p:nvPr/>
            </p:nvSpPr>
            <p:spPr bwMode="auto">
              <a:xfrm>
                <a:off x="1946" y="1220"/>
                <a:ext cx="22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j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37" name="Line 21"/>
              <p:cNvSpPr>
                <a:spLocks noChangeShapeType="1"/>
              </p:cNvSpPr>
              <p:nvPr/>
            </p:nvSpPr>
            <p:spPr bwMode="auto">
              <a:xfrm>
                <a:off x="1934" y="1358"/>
                <a:ext cx="0" cy="1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38" name="Line 22"/>
              <p:cNvSpPr>
                <a:spLocks noChangeShapeType="1"/>
              </p:cNvSpPr>
              <p:nvPr/>
            </p:nvSpPr>
            <p:spPr bwMode="auto">
              <a:xfrm flipH="1">
                <a:off x="1806" y="1315"/>
                <a:ext cx="85" cy="17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39" name="Oval 23"/>
              <p:cNvSpPr>
                <a:spLocks noChangeArrowheads="1"/>
              </p:cNvSpPr>
              <p:nvPr/>
            </p:nvSpPr>
            <p:spPr bwMode="auto">
              <a:xfrm>
                <a:off x="1164" y="890"/>
                <a:ext cx="513" cy="765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40" name="Oval 24"/>
              <p:cNvSpPr>
                <a:spLocks noChangeArrowheads="1"/>
              </p:cNvSpPr>
              <p:nvPr/>
            </p:nvSpPr>
            <p:spPr bwMode="auto">
              <a:xfrm>
                <a:off x="1677" y="1230"/>
                <a:ext cx="514" cy="63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aphicFrame>
          <p:nvGraphicFramePr>
            <p:cNvPr id="1468441" name="Object 25"/>
            <p:cNvGraphicFramePr>
              <a:graphicFrameLocks noChangeAspect="1"/>
            </p:cNvGraphicFramePr>
            <p:nvPr/>
          </p:nvGraphicFramePr>
          <p:xfrm>
            <a:off x="972" y="2208"/>
            <a:ext cx="1428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77" name="Document" r:id="rId9" imgW="2324160" imgH="699120" progId="Word.Document.8">
                    <p:embed/>
                  </p:oleObj>
                </mc:Choice>
                <mc:Fallback>
                  <p:oleObj name="Document" r:id="rId9" imgW="2324160" imgH="69912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2" y="2208"/>
                          <a:ext cx="1428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68442" name="Group 26"/>
          <p:cNvGrpSpPr>
            <a:grpSpLocks/>
          </p:cNvGrpSpPr>
          <p:nvPr/>
        </p:nvGrpSpPr>
        <p:grpSpPr bwMode="auto">
          <a:xfrm>
            <a:off x="1295400" y="4210050"/>
            <a:ext cx="2587625" cy="2647950"/>
            <a:chOff x="818" y="2496"/>
            <a:chExt cx="1630" cy="1668"/>
          </a:xfrm>
        </p:grpSpPr>
        <p:grpSp>
          <p:nvGrpSpPr>
            <p:cNvPr id="1468443" name="Group 27"/>
            <p:cNvGrpSpPr>
              <a:grpSpLocks/>
            </p:cNvGrpSpPr>
            <p:nvPr/>
          </p:nvGrpSpPr>
          <p:grpSpPr bwMode="auto">
            <a:xfrm>
              <a:off x="864" y="2496"/>
              <a:ext cx="1584" cy="1488"/>
              <a:chOff x="864" y="2496"/>
              <a:chExt cx="1584" cy="1488"/>
            </a:xfrm>
          </p:grpSpPr>
          <p:graphicFrame>
            <p:nvGraphicFramePr>
              <p:cNvPr id="1468444" name="Object 28"/>
              <p:cNvGraphicFramePr>
                <a:graphicFrameLocks noChangeAspect="1"/>
              </p:cNvGraphicFramePr>
              <p:nvPr/>
            </p:nvGraphicFramePr>
            <p:xfrm>
              <a:off x="864" y="2496"/>
              <a:ext cx="1584" cy="1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78" name="Worksheet" r:id="rId11" imgW="2200656" imgH="2076907" progId="Excel.Sheet.8">
                      <p:embed/>
                    </p:oleObj>
                  </mc:Choice>
                  <mc:Fallback>
                    <p:oleObj name="Worksheet" r:id="rId11" imgW="2200656" imgH="2076907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64" y="2496"/>
                            <a:ext cx="1584" cy="1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68445" name="Text Box 29"/>
              <p:cNvSpPr txBox="1">
                <a:spLocks noChangeArrowheads="1"/>
              </p:cNvSpPr>
              <p:nvPr/>
            </p:nvSpPr>
            <p:spPr bwMode="auto">
              <a:xfrm>
                <a:off x="1249" y="2751"/>
                <a:ext cx="1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h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46" name="Text Box 30"/>
              <p:cNvSpPr txBox="1">
                <a:spLocks noChangeArrowheads="1"/>
              </p:cNvSpPr>
              <p:nvPr/>
            </p:nvSpPr>
            <p:spPr bwMode="auto">
              <a:xfrm>
                <a:off x="1548" y="3142"/>
                <a:ext cx="1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47" name="Text Box 31"/>
              <p:cNvSpPr txBox="1">
                <a:spLocks noChangeArrowheads="1"/>
              </p:cNvSpPr>
              <p:nvPr/>
            </p:nvSpPr>
            <p:spPr bwMode="auto">
              <a:xfrm>
                <a:off x="1764" y="3219"/>
                <a:ext cx="17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t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48" name="Text Box 32"/>
              <p:cNvSpPr txBox="1">
                <a:spLocks noChangeArrowheads="1"/>
              </p:cNvSpPr>
              <p:nvPr/>
            </p:nvSpPr>
            <p:spPr bwMode="auto">
              <a:xfrm>
                <a:off x="1677" y="2879"/>
                <a:ext cx="1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j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49" name="Line 33"/>
              <p:cNvSpPr>
                <a:spLocks noChangeShapeType="1"/>
              </p:cNvSpPr>
              <p:nvPr/>
            </p:nvSpPr>
            <p:spPr bwMode="auto">
              <a:xfrm>
                <a:off x="1463" y="2879"/>
                <a:ext cx="172" cy="2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50" name="Line 34"/>
              <p:cNvSpPr>
                <a:spLocks noChangeShapeType="1"/>
              </p:cNvSpPr>
              <p:nvPr/>
            </p:nvSpPr>
            <p:spPr bwMode="auto">
              <a:xfrm flipH="1">
                <a:off x="1592" y="3134"/>
                <a:ext cx="85" cy="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51" name="Oval 35"/>
              <p:cNvSpPr>
                <a:spLocks noChangeArrowheads="1"/>
              </p:cNvSpPr>
              <p:nvPr/>
            </p:nvSpPr>
            <p:spPr bwMode="auto">
              <a:xfrm>
                <a:off x="1206" y="2709"/>
                <a:ext cx="600" cy="72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52" name="Oval 36"/>
              <p:cNvSpPr>
                <a:spLocks noChangeArrowheads="1"/>
              </p:cNvSpPr>
              <p:nvPr/>
            </p:nvSpPr>
            <p:spPr bwMode="auto">
              <a:xfrm>
                <a:off x="1763" y="3091"/>
                <a:ext cx="428" cy="55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aphicFrame>
          <p:nvGraphicFramePr>
            <p:cNvPr id="1468453" name="Object 37"/>
            <p:cNvGraphicFramePr>
              <a:graphicFrameLocks noChangeAspect="1"/>
            </p:cNvGraphicFramePr>
            <p:nvPr/>
          </p:nvGraphicFramePr>
          <p:xfrm>
            <a:off x="818" y="3936"/>
            <a:ext cx="1427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79" name="Document" r:id="rId13" imgW="2344320" imgH="382680" progId="Word.Document.8">
                    <p:embed/>
                  </p:oleObj>
                </mc:Choice>
                <mc:Fallback>
                  <p:oleObj name="Document" r:id="rId13" imgW="2344320" imgH="38268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" y="3936"/>
                          <a:ext cx="1427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68454" name="Group 38"/>
          <p:cNvGrpSpPr>
            <a:grpSpLocks/>
          </p:cNvGrpSpPr>
          <p:nvPr/>
        </p:nvGrpSpPr>
        <p:grpSpPr bwMode="auto">
          <a:xfrm>
            <a:off x="4953000" y="4164013"/>
            <a:ext cx="2820988" cy="2693987"/>
            <a:chOff x="3119" y="2496"/>
            <a:chExt cx="1777" cy="1697"/>
          </a:xfrm>
        </p:grpSpPr>
        <p:grpSp>
          <p:nvGrpSpPr>
            <p:cNvPr id="1468455" name="Group 39"/>
            <p:cNvGrpSpPr>
              <a:grpSpLocks/>
            </p:cNvGrpSpPr>
            <p:nvPr/>
          </p:nvGrpSpPr>
          <p:grpSpPr bwMode="auto">
            <a:xfrm>
              <a:off x="3168" y="2496"/>
              <a:ext cx="1728" cy="1488"/>
              <a:chOff x="3168" y="2496"/>
              <a:chExt cx="1728" cy="1488"/>
            </a:xfrm>
          </p:grpSpPr>
          <p:graphicFrame>
            <p:nvGraphicFramePr>
              <p:cNvPr id="1468456" name="Object 40"/>
              <p:cNvGraphicFramePr>
                <a:graphicFrameLocks noChangeAspect="1"/>
              </p:cNvGraphicFramePr>
              <p:nvPr/>
            </p:nvGraphicFramePr>
            <p:xfrm>
              <a:off x="3168" y="2496"/>
              <a:ext cx="1728" cy="1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680" name="Worksheet" r:id="rId15" imgW="2200656" imgH="2076907" progId="Excel.Sheet.8">
                      <p:embed/>
                    </p:oleObj>
                  </mc:Choice>
                  <mc:Fallback>
                    <p:oleObj name="Worksheet" r:id="rId15" imgW="2200656" imgH="2076907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68" y="2496"/>
                            <a:ext cx="1728" cy="1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468457" name="Text Box 41"/>
              <p:cNvSpPr txBox="1">
                <a:spLocks noChangeArrowheads="1"/>
              </p:cNvSpPr>
              <p:nvPr/>
            </p:nvSpPr>
            <p:spPr bwMode="auto">
              <a:xfrm>
                <a:off x="4178" y="3433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t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58" name="Text Box 42"/>
              <p:cNvSpPr txBox="1">
                <a:spLocks noChangeArrowheads="1"/>
              </p:cNvSpPr>
              <p:nvPr/>
            </p:nvSpPr>
            <p:spPr bwMode="auto">
              <a:xfrm>
                <a:off x="3773" y="3066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i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59" name="Text Box 43"/>
              <p:cNvSpPr txBox="1">
                <a:spLocks noChangeArrowheads="1"/>
              </p:cNvSpPr>
              <p:nvPr/>
            </p:nvSpPr>
            <p:spPr bwMode="auto">
              <a:xfrm>
                <a:off x="4150" y="3212"/>
                <a:ext cx="15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h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60" name="Text Box 44"/>
              <p:cNvSpPr txBox="1">
                <a:spLocks noChangeArrowheads="1"/>
              </p:cNvSpPr>
              <p:nvPr/>
            </p:nvSpPr>
            <p:spPr bwMode="auto">
              <a:xfrm>
                <a:off x="4504" y="3212"/>
                <a:ext cx="1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 eaLnBrk="0" hangingPunct="0">
                  <a:spcBef>
                    <a:spcPct val="50000"/>
                  </a:spcBef>
                </a:pPr>
                <a:r>
                  <a:rPr lang="en-US" sz="1800" b="1" i="1">
                    <a:latin typeface="Times New Roman" pitchFamily="18" charset="0"/>
                  </a:rPr>
                  <a:t>j</a:t>
                </a: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68461" name="Line 45"/>
              <p:cNvSpPr>
                <a:spLocks noChangeShapeType="1"/>
              </p:cNvSpPr>
              <p:nvPr/>
            </p:nvSpPr>
            <p:spPr bwMode="auto">
              <a:xfrm>
                <a:off x="4378" y="3311"/>
                <a:ext cx="4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62" name="Line 46"/>
              <p:cNvSpPr>
                <a:spLocks noChangeShapeType="1"/>
              </p:cNvSpPr>
              <p:nvPr/>
            </p:nvSpPr>
            <p:spPr bwMode="auto">
              <a:xfrm>
                <a:off x="3946" y="3189"/>
                <a:ext cx="518" cy="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63" name="Oval 47"/>
              <p:cNvSpPr>
                <a:spLocks noChangeArrowheads="1"/>
              </p:cNvSpPr>
              <p:nvPr/>
            </p:nvSpPr>
            <p:spPr bwMode="auto">
              <a:xfrm>
                <a:off x="3470" y="2659"/>
                <a:ext cx="648" cy="85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68464" name="Oval 48"/>
              <p:cNvSpPr>
                <a:spLocks noChangeArrowheads="1"/>
              </p:cNvSpPr>
              <p:nvPr/>
            </p:nvSpPr>
            <p:spPr bwMode="auto">
              <a:xfrm>
                <a:off x="4118" y="3066"/>
                <a:ext cx="562" cy="571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prstDash val="lgDash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aphicFrame>
          <p:nvGraphicFramePr>
            <p:cNvPr id="1468465" name="Object 49"/>
            <p:cNvGraphicFramePr>
              <a:graphicFrameLocks noChangeAspect="1"/>
            </p:cNvGraphicFramePr>
            <p:nvPr/>
          </p:nvGraphicFramePr>
          <p:xfrm>
            <a:off x="3119" y="3933"/>
            <a:ext cx="1666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81" name="Document" r:id="rId17" imgW="2690640" imgH="419040" progId="Word.Document.8">
                    <p:embed/>
                  </p:oleObj>
                </mc:Choice>
                <mc:Fallback>
                  <p:oleObj name="Document" r:id="rId17" imgW="2690640" imgH="419040" progId="Word.Documen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9" y="3933"/>
                          <a:ext cx="1666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98260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68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68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6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6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 A Two Step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</a:rPr>
              <a:t>Model construction</a:t>
            </a:r>
            <a:r>
              <a:rPr lang="en-US" sz="2000" dirty="0"/>
              <a:t>: describing a set of predetermined classes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Each tuple/sample is assumed to belong to a predefined class, as determined by the </a:t>
            </a:r>
            <a:r>
              <a:rPr lang="en-US" sz="2000" dirty="0">
                <a:solidFill>
                  <a:schemeClr val="hlink"/>
                </a:solidFill>
              </a:rPr>
              <a:t>class label attribute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set of tuples used for model construction is </a:t>
            </a:r>
            <a:r>
              <a:rPr lang="en-US" sz="2000" dirty="0">
                <a:solidFill>
                  <a:schemeClr val="hlink"/>
                </a:solidFill>
              </a:rPr>
              <a:t>training set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model is represented as classification rules, decision trees, or mathematical formulae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</a:rPr>
              <a:t>Model usage</a:t>
            </a:r>
            <a:r>
              <a:rPr lang="en-US" sz="2000" dirty="0"/>
              <a:t>: for classifying future or unknown objects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hlink"/>
                </a:solidFill>
              </a:rPr>
              <a:t>Estimate accuracy</a:t>
            </a:r>
            <a:r>
              <a:rPr lang="en-US" sz="2000" dirty="0"/>
              <a:t> of the model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known label of test sample is compared with the classified result from the model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Accuracy rate is the percentage of test set samples that are correctly classified by the model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Test set is independent of training set, otherwise over-fitting will occur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If the accuracy is acceptable, use the model to </a:t>
            </a:r>
            <a:r>
              <a:rPr lang="en-US" sz="2000" dirty="0">
                <a:solidFill>
                  <a:schemeClr val="hlink"/>
                </a:solidFill>
              </a:rPr>
              <a:t>classify data</a:t>
            </a:r>
            <a:r>
              <a:rPr lang="en-US" sz="2000" dirty="0"/>
              <a:t> tuples whose class labels are not </a:t>
            </a:r>
            <a:r>
              <a:rPr lang="en-US" sz="2000" dirty="0" smtClean="0"/>
              <a:t>known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4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218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</p:spPr>
        <p:txBody>
          <a:bodyPr/>
          <a:lstStyle/>
          <a:p>
            <a:fld id="{DADC1B93-53C4-41BF-BD1D-C35DECAF058F}" type="datetime4">
              <a:rPr lang="en-US"/>
              <a:pPr/>
              <a:t>October 2, 2013</a:t>
            </a:fld>
            <a:endParaRPr lang="en-US"/>
          </a:p>
        </p:txBody>
      </p:sp>
      <p:sp>
        <p:nvSpPr>
          <p:cNvPr id="6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Mining: Concepts and Techniques</a:t>
            </a:r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</p:spPr>
        <p:txBody>
          <a:bodyPr/>
          <a:lstStyle/>
          <a:p>
            <a:fld id="{82C02D8B-5317-471F-83BA-A2097B7EB5EE}" type="slidenum">
              <a:rPr lang="en-US"/>
              <a:pPr/>
              <a:t>40</a:t>
            </a:fld>
            <a:endParaRPr lang="en-US"/>
          </a:p>
        </p:txBody>
      </p:sp>
      <p:sp>
        <p:nvSpPr>
          <p:cNvPr id="147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0888" y="492125"/>
            <a:ext cx="7297737" cy="442913"/>
          </a:xfrm>
          <a:noFill/>
          <a:ln/>
        </p:spPr>
        <p:txBody>
          <a:bodyPr lIns="92075" tIns="46038" rIns="92075" bIns="46038" anchor="ctr">
            <a:normAutofit fontScale="90000"/>
          </a:bodyPr>
          <a:lstStyle/>
          <a:p>
            <a:r>
              <a:rPr lang="en-US" altLang="zh-CN" dirty="0"/>
              <a:t>Hierarchical</a:t>
            </a:r>
            <a:r>
              <a:rPr lang="en-US" altLang="zh-CN" dirty="0">
                <a:ea typeface="SimSun" pitchFamily="2" charset="-122"/>
              </a:rPr>
              <a:t> Clustering</a:t>
            </a:r>
            <a:endParaRPr lang="en-US" altLang="zh-CN" sz="4400" dirty="0">
              <a:ea typeface="SimSun" pitchFamily="2" charset="-122"/>
            </a:endParaRPr>
          </a:p>
        </p:txBody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05800" cy="4876800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50000"/>
              </a:spcBef>
            </a:pPr>
            <a:r>
              <a:rPr lang="en-US" altLang="zh-CN" sz="2400">
                <a:ea typeface="SimSun" pitchFamily="2" charset="-122"/>
              </a:rPr>
              <a:t>Use distance matrix as clustering criteria.  This method does not require the number of clusters </a:t>
            </a:r>
            <a:r>
              <a:rPr lang="en-US" altLang="zh-CN" sz="2400" b="1" i="1">
                <a:ea typeface="SimSun" pitchFamily="2" charset="-122"/>
              </a:rPr>
              <a:t>k</a:t>
            </a:r>
            <a:r>
              <a:rPr lang="en-US" altLang="zh-CN" sz="2400">
                <a:ea typeface="SimSun" pitchFamily="2" charset="-122"/>
              </a:rPr>
              <a:t> as an input, but needs a termination condition </a:t>
            </a:r>
          </a:p>
        </p:txBody>
      </p:sp>
      <p:grpSp>
        <p:nvGrpSpPr>
          <p:cNvPr id="1474564" name="Group 4"/>
          <p:cNvGrpSpPr>
            <a:grpSpLocks/>
          </p:cNvGrpSpPr>
          <p:nvPr/>
        </p:nvGrpSpPr>
        <p:grpSpPr bwMode="auto">
          <a:xfrm>
            <a:off x="990600" y="2971800"/>
            <a:ext cx="6956425" cy="3641725"/>
            <a:chOff x="1200" y="1776"/>
            <a:chExt cx="4382" cy="2294"/>
          </a:xfrm>
        </p:grpSpPr>
        <p:sp>
          <p:nvSpPr>
            <p:cNvPr id="1474565" name="Line 5"/>
            <p:cNvSpPr>
              <a:spLocks noChangeShapeType="1"/>
            </p:cNvSpPr>
            <p:nvPr/>
          </p:nvSpPr>
          <p:spPr bwMode="auto">
            <a:xfrm>
              <a:off x="1200" y="2112"/>
              <a:ext cx="3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74566" name="Group 6"/>
            <p:cNvGrpSpPr>
              <a:grpSpLocks/>
            </p:cNvGrpSpPr>
            <p:nvPr/>
          </p:nvGrpSpPr>
          <p:grpSpPr bwMode="auto">
            <a:xfrm>
              <a:off x="1440" y="1785"/>
              <a:ext cx="480" cy="327"/>
              <a:chOff x="1104" y="1785"/>
              <a:chExt cx="480" cy="327"/>
            </a:xfrm>
          </p:grpSpPr>
          <p:sp>
            <p:nvSpPr>
              <p:cNvPr id="1474567" name="Line 7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568" name="Text Box 8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CN" sz="1800">
                    <a:latin typeface="Times New Roman" pitchFamily="18" charset="0"/>
                    <a:ea typeface="SimSun" pitchFamily="2" charset="-122"/>
                  </a:rPr>
                  <a:t>Step 0</a:t>
                </a:r>
                <a:endParaRPr lang="en-US" altLang="zh-CN">
                  <a:latin typeface="Times New Roman" pitchFamily="18" charset="0"/>
                  <a:ea typeface="SimSun" pitchFamily="2" charset="-122"/>
                </a:endParaRPr>
              </a:p>
            </p:txBody>
          </p:sp>
        </p:grpSp>
        <p:grpSp>
          <p:nvGrpSpPr>
            <p:cNvPr id="1474569" name="Group 9"/>
            <p:cNvGrpSpPr>
              <a:grpSpLocks/>
            </p:cNvGrpSpPr>
            <p:nvPr/>
          </p:nvGrpSpPr>
          <p:grpSpPr bwMode="auto">
            <a:xfrm>
              <a:off x="1968" y="1776"/>
              <a:ext cx="480" cy="327"/>
              <a:chOff x="1104" y="1785"/>
              <a:chExt cx="480" cy="327"/>
            </a:xfrm>
          </p:grpSpPr>
          <p:sp>
            <p:nvSpPr>
              <p:cNvPr id="1474570" name="Line 10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571" name="Text Box 11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CN" sz="1800">
                    <a:latin typeface="Times New Roman" pitchFamily="18" charset="0"/>
                    <a:ea typeface="SimSun" pitchFamily="2" charset="-122"/>
                  </a:rPr>
                  <a:t>Step 1</a:t>
                </a:r>
                <a:endParaRPr lang="en-US" altLang="zh-CN">
                  <a:latin typeface="Times New Roman" pitchFamily="18" charset="0"/>
                  <a:ea typeface="SimSun" pitchFamily="2" charset="-122"/>
                </a:endParaRPr>
              </a:p>
            </p:txBody>
          </p:sp>
        </p:grpSp>
        <p:grpSp>
          <p:nvGrpSpPr>
            <p:cNvPr id="1474572" name="Group 12"/>
            <p:cNvGrpSpPr>
              <a:grpSpLocks/>
            </p:cNvGrpSpPr>
            <p:nvPr/>
          </p:nvGrpSpPr>
          <p:grpSpPr bwMode="auto">
            <a:xfrm>
              <a:off x="2496" y="1776"/>
              <a:ext cx="480" cy="327"/>
              <a:chOff x="1104" y="1785"/>
              <a:chExt cx="480" cy="327"/>
            </a:xfrm>
          </p:grpSpPr>
          <p:sp>
            <p:nvSpPr>
              <p:cNvPr id="1474573" name="Line 13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574" name="Text Box 14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CN" sz="1800">
                    <a:latin typeface="Times New Roman" pitchFamily="18" charset="0"/>
                    <a:ea typeface="SimSun" pitchFamily="2" charset="-122"/>
                  </a:rPr>
                  <a:t>Step 2</a:t>
                </a:r>
                <a:endParaRPr lang="en-US" altLang="zh-CN">
                  <a:latin typeface="Times New Roman" pitchFamily="18" charset="0"/>
                  <a:ea typeface="SimSun" pitchFamily="2" charset="-122"/>
                </a:endParaRPr>
              </a:p>
            </p:txBody>
          </p:sp>
        </p:grpSp>
        <p:grpSp>
          <p:nvGrpSpPr>
            <p:cNvPr id="1474575" name="Group 15"/>
            <p:cNvGrpSpPr>
              <a:grpSpLocks/>
            </p:cNvGrpSpPr>
            <p:nvPr/>
          </p:nvGrpSpPr>
          <p:grpSpPr bwMode="auto">
            <a:xfrm>
              <a:off x="2976" y="1776"/>
              <a:ext cx="480" cy="327"/>
              <a:chOff x="1104" y="1785"/>
              <a:chExt cx="480" cy="327"/>
            </a:xfrm>
          </p:grpSpPr>
          <p:sp>
            <p:nvSpPr>
              <p:cNvPr id="1474576" name="Line 16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577" name="Text Box 17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CN" sz="1800">
                    <a:latin typeface="Times New Roman" pitchFamily="18" charset="0"/>
                    <a:ea typeface="SimSun" pitchFamily="2" charset="-122"/>
                  </a:rPr>
                  <a:t>Step 3</a:t>
                </a:r>
                <a:endParaRPr lang="en-US" altLang="zh-CN">
                  <a:latin typeface="Times New Roman" pitchFamily="18" charset="0"/>
                  <a:ea typeface="SimSun" pitchFamily="2" charset="-122"/>
                </a:endParaRPr>
              </a:p>
            </p:txBody>
          </p:sp>
        </p:grpSp>
        <p:grpSp>
          <p:nvGrpSpPr>
            <p:cNvPr id="1474578" name="Group 18"/>
            <p:cNvGrpSpPr>
              <a:grpSpLocks/>
            </p:cNvGrpSpPr>
            <p:nvPr/>
          </p:nvGrpSpPr>
          <p:grpSpPr bwMode="auto">
            <a:xfrm>
              <a:off x="3456" y="1776"/>
              <a:ext cx="480" cy="327"/>
              <a:chOff x="1104" y="1785"/>
              <a:chExt cx="480" cy="327"/>
            </a:xfrm>
          </p:grpSpPr>
          <p:sp>
            <p:nvSpPr>
              <p:cNvPr id="1474579" name="Line 19"/>
              <p:cNvSpPr>
                <a:spLocks noChangeShapeType="1"/>
              </p:cNvSpPr>
              <p:nvPr/>
            </p:nvSpPr>
            <p:spPr bwMode="auto">
              <a:xfrm flipH="1">
                <a:off x="1200" y="201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4580" name="Text Box 20"/>
              <p:cNvSpPr txBox="1">
                <a:spLocks noChangeArrowheads="1"/>
              </p:cNvSpPr>
              <p:nvPr/>
            </p:nvSpPr>
            <p:spPr bwMode="auto">
              <a:xfrm>
                <a:off x="1104" y="1785"/>
                <a:ext cx="48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CN" sz="1800">
                    <a:latin typeface="Times New Roman" pitchFamily="18" charset="0"/>
                    <a:ea typeface="SimSun" pitchFamily="2" charset="-122"/>
                  </a:rPr>
                  <a:t>Step 4</a:t>
                </a:r>
                <a:endParaRPr lang="en-US" altLang="zh-CN">
                  <a:latin typeface="Times New Roman" pitchFamily="18" charset="0"/>
                  <a:ea typeface="SimSun" pitchFamily="2" charset="-122"/>
                </a:endParaRPr>
              </a:p>
            </p:txBody>
          </p:sp>
        </p:grpSp>
        <p:sp>
          <p:nvSpPr>
            <p:cNvPr id="1474581" name="Text Box 21"/>
            <p:cNvSpPr txBox="1">
              <a:spLocks noChangeArrowheads="1"/>
            </p:cNvSpPr>
            <p:nvPr/>
          </p:nvSpPr>
          <p:spPr bwMode="auto">
            <a:xfrm>
              <a:off x="1440" y="250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zh-CN">
                  <a:latin typeface="Times New Roman" pitchFamily="18" charset="0"/>
                  <a:ea typeface="SimSun" pitchFamily="2" charset="-122"/>
                </a:rPr>
                <a:t>b</a:t>
              </a:r>
            </a:p>
          </p:txBody>
        </p:sp>
        <p:sp>
          <p:nvSpPr>
            <p:cNvPr id="1474582" name="Text Box 22"/>
            <p:cNvSpPr txBox="1">
              <a:spLocks noChangeArrowheads="1"/>
            </p:cNvSpPr>
            <p:nvPr/>
          </p:nvSpPr>
          <p:spPr bwMode="auto">
            <a:xfrm>
              <a:off x="1440" y="310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zh-CN">
                  <a:latin typeface="Times New Roman" pitchFamily="18" charset="0"/>
                  <a:ea typeface="SimSun" pitchFamily="2" charset="-122"/>
                </a:rPr>
                <a:t>d</a:t>
              </a:r>
            </a:p>
          </p:txBody>
        </p:sp>
        <p:sp>
          <p:nvSpPr>
            <p:cNvPr id="1474583" name="Text Box 23"/>
            <p:cNvSpPr txBox="1">
              <a:spLocks noChangeArrowheads="1"/>
            </p:cNvSpPr>
            <p:nvPr/>
          </p:nvSpPr>
          <p:spPr bwMode="auto">
            <a:xfrm>
              <a:off x="1440" y="280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zh-CN">
                  <a:latin typeface="Times New Roman" pitchFamily="18" charset="0"/>
                  <a:ea typeface="SimSun" pitchFamily="2" charset="-122"/>
                </a:rPr>
                <a:t>c</a:t>
              </a:r>
            </a:p>
          </p:txBody>
        </p:sp>
        <p:sp>
          <p:nvSpPr>
            <p:cNvPr id="1474584" name="Text Box 24"/>
            <p:cNvSpPr txBox="1">
              <a:spLocks noChangeArrowheads="1"/>
            </p:cNvSpPr>
            <p:nvPr/>
          </p:nvSpPr>
          <p:spPr bwMode="auto">
            <a:xfrm>
              <a:off x="1440" y="340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zh-CN">
                  <a:latin typeface="Times New Roman" pitchFamily="18" charset="0"/>
                  <a:ea typeface="SimSun" pitchFamily="2" charset="-122"/>
                </a:rPr>
                <a:t>e</a:t>
              </a:r>
            </a:p>
          </p:txBody>
        </p:sp>
        <p:sp>
          <p:nvSpPr>
            <p:cNvPr id="1474585" name="Text Box 25"/>
            <p:cNvSpPr txBox="1">
              <a:spLocks noChangeArrowheads="1"/>
            </p:cNvSpPr>
            <p:nvPr/>
          </p:nvSpPr>
          <p:spPr bwMode="auto">
            <a:xfrm>
              <a:off x="1440" y="2208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zh-CN">
                  <a:latin typeface="Times New Roman" pitchFamily="18" charset="0"/>
                  <a:ea typeface="SimSun" pitchFamily="2" charset="-122"/>
                </a:rPr>
                <a:t>a</a:t>
              </a:r>
            </a:p>
          </p:txBody>
        </p:sp>
        <p:sp>
          <p:nvSpPr>
            <p:cNvPr id="1474586" name="Oval 26"/>
            <p:cNvSpPr>
              <a:spLocks noChangeArrowheads="1"/>
            </p:cNvSpPr>
            <p:nvPr/>
          </p:nvSpPr>
          <p:spPr bwMode="auto">
            <a:xfrm>
              <a:off x="1392" y="2256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587" name="Oval 27"/>
            <p:cNvSpPr>
              <a:spLocks noChangeArrowheads="1"/>
            </p:cNvSpPr>
            <p:nvPr/>
          </p:nvSpPr>
          <p:spPr bwMode="auto">
            <a:xfrm>
              <a:off x="1392" y="2544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588" name="Oval 28"/>
            <p:cNvSpPr>
              <a:spLocks noChangeArrowheads="1"/>
            </p:cNvSpPr>
            <p:nvPr/>
          </p:nvSpPr>
          <p:spPr bwMode="auto">
            <a:xfrm>
              <a:off x="1392" y="2832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589" name="Oval 29"/>
            <p:cNvSpPr>
              <a:spLocks noChangeArrowheads="1"/>
            </p:cNvSpPr>
            <p:nvPr/>
          </p:nvSpPr>
          <p:spPr bwMode="auto">
            <a:xfrm>
              <a:off x="1392" y="3120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590" name="Oval 30"/>
            <p:cNvSpPr>
              <a:spLocks noChangeArrowheads="1"/>
            </p:cNvSpPr>
            <p:nvPr/>
          </p:nvSpPr>
          <p:spPr bwMode="auto">
            <a:xfrm>
              <a:off x="1392" y="3408"/>
              <a:ext cx="28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591" name="Text Box 31"/>
            <p:cNvSpPr txBox="1">
              <a:spLocks noChangeArrowheads="1"/>
            </p:cNvSpPr>
            <p:nvPr/>
          </p:nvSpPr>
          <p:spPr bwMode="auto">
            <a:xfrm>
              <a:off x="1968" y="2304"/>
              <a:ext cx="3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zh-CN">
                  <a:latin typeface="Times New Roman" pitchFamily="18" charset="0"/>
                  <a:ea typeface="SimSun" pitchFamily="2" charset="-122"/>
                </a:rPr>
                <a:t>a b</a:t>
              </a:r>
            </a:p>
          </p:txBody>
        </p:sp>
        <p:sp>
          <p:nvSpPr>
            <p:cNvPr id="1474592" name="Oval 32"/>
            <p:cNvSpPr>
              <a:spLocks noChangeArrowheads="1"/>
            </p:cNvSpPr>
            <p:nvPr/>
          </p:nvSpPr>
          <p:spPr bwMode="auto">
            <a:xfrm>
              <a:off x="1872" y="2352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593" name="Text Box 33"/>
            <p:cNvSpPr txBox="1">
              <a:spLocks noChangeArrowheads="1"/>
            </p:cNvSpPr>
            <p:nvPr/>
          </p:nvSpPr>
          <p:spPr bwMode="auto">
            <a:xfrm>
              <a:off x="2496" y="3216"/>
              <a:ext cx="34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zh-CN">
                  <a:latin typeface="Times New Roman" pitchFamily="18" charset="0"/>
                  <a:ea typeface="SimSun" pitchFamily="2" charset="-122"/>
                </a:rPr>
                <a:t>d e</a:t>
              </a:r>
            </a:p>
          </p:txBody>
        </p:sp>
        <p:sp>
          <p:nvSpPr>
            <p:cNvPr id="1474594" name="Oval 34"/>
            <p:cNvSpPr>
              <a:spLocks noChangeArrowheads="1"/>
            </p:cNvSpPr>
            <p:nvPr/>
          </p:nvSpPr>
          <p:spPr bwMode="auto">
            <a:xfrm>
              <a:off x="2400" y="3264"/>
              <a:ext cx="528" cy="24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595" name="Text Box 35"/>
            <p:cNvSpPr txBox="1">
              <a:spLocks noChangeArrowheads="1"/>
            </p:cNvSpPr>
            <p:nvPr/>
          </p:nvSpPr>
          <p:spPr bwMode="auto">
            <a:xfrm>
              <a:off x="2880" y="2928"/>
              <a:ext cx="4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zh-CN">
                  <a:latin typeface="Times New Roman" pitchFamily="18" charset="0"/>
                  <a:ea typeface="SimSun" pitchFamily="2" charset="-122"/>
                </a:rPr>
                <a:t>c d e</a:t>
              </a:r>
            </a:p>
          </p:txBody>
        </p:sp>
        <p:sp>
          <p:nvSpPr>
            <p:cNvPr id="1474596" name="Oval 36"/>
            <p:cNvSpPr>
              <a:spLocks noChangeArrowheads="1"/>
            </p:cNvSpPr>
            <p:nvPr/>
          </p:nvSpPr>
          <p:spPr bwMode="auto">
            <a:xfrm>
              <a:off x="2784" y="2928"/>
              <a:ext cx="624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597" name="Text Box 37"/>
            <p:cNvSpPr txBox="1">
              <a:spLocks noChangeArrowheads="1"/>
            </p:cNvSpPr>
            <p:nvPr/>
          </p:nvSpPr>
          <p:spPr bwMode="auto">
            <a:xfrm>
              <a:off x="3216" y="2592"/>
              <a:ext cx="7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zh-CN">
                  <a:latin typeface="Times New Roman" pitchFamily="18" charset="0"/>
                  <a:ea typeface="SimSun" pitchFamily="2" charset="-122"/>
                </a:rPr>
                <a:t>a b c d e</a:t>
              </a:r>
            </a:p>
          </p:txBody>
        </p:sp>
        <p:sp>
          <p:nvSpPr>
            <p:cNvPr id="1474598" name="Oval 38"/>
            <p:cNvSpPr>
              <a:spLocks noChangeArrowheads="1"/>
            </p:cNvSpPr>
            <p:nvPr/>
          </p:nvSpPr>
          <p:spPr bwMode="auto">
            <a:xfrm>
              <a:off x="3120" y="2592"/>
              <a:ext cx="100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599" name="Line 39"/>
            <p:cNvSpPr>
              <a:spLocks noChangeShapeType="1"/>
            </p:cNvSpPr>
            <p:nvPr/>
          </p:nvSpPr>
          <p:spPr bwMode="auto">
            <a:xfrm>
              <a:off x="1200" y="3753"/>
              <a:ext cx="32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00" name="Line 40"/>
            <p:cNvSpPr>
              <a:spLocks noChangeShapeType="1"/>
            </p:cNvSpPr>
            <p:nvPr/>
          </p:nvSpPr>
          <p:spPr bwMode="auto">
            <a:xfrm flipH="1">
              <a:off x="1536" y="3753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01" name="Text Box 41"/>
            <p:cNvSpPr txBox="1">
              <a:spLocks noChangeArrowheads="1"/>
            </p:cNvSpPr>
            <p:nvPr/>
          </p:nvSpPr>
          <p:spPr bwMode="auto">
            <a:xfrm>
              <a:off x="1440" y="3810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itchFamily="18" charset="0"/>
                  <a:ea typeface="SimSun" pitchFamily="2" charset="-122"/>
                </a:rPr>
                <a:t>Step 4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474602" name="Line 42"/>
            <p:cNvSpPr>
              <a:spLocks noChangeShapeType="1"/>
            </p:cNvSpPr>
            <p:nvPr/>
          </p:nvSpPr>
          <p:spPr bwMode="auto">
            <a:xfrm flipH="1">
              <a:off x="2064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03" name="Text Box 43"/>
            <p:cNvSpPr txBox="1">
              <a:spLocks noChangeArrowheads="1"/>
            </p:cNvSpPr>
            <p:nvPr/>
          </p:nvSpPr>
          <p:spPr bwMode="auto">
            <a:xfrm>
              <a:off x="1968" y="3801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itchFamily="18" charset="0"/>
                  <a:ea typeface="SimSun" pitchFamily="2" charset="-122"/>
                </a:rPr>
                <a:t>Step 3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474604" name="Line 44"/>
            <p:cNvSpPr>
              <a:spLocks noChangeShapeType="1"/>
            </p:cNvSpPr>
            <p:nvPr/>
          </p:nvSpPr>
          <p:spPr bwMode="auto">
            <a:xfrm flipH="1">
              <a:off x="2592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05" name="Text Box 45"/>
            <p:cNvSpPr txBox="1">
              <a:spLocks noChangeArrowheads="1"/>
            </p:cNvSpPr>
            <p:nvPr/>
          </p:nvSpPr>
          <p:spPr bwMode="auto">
            <a:xfrm>
              <a:off x="2496" y="3801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itchFamily="18" charset="0"/>
                  <a:ea typeface="SimSun" pitchFamily="2" charset="-122"/>
                </a:rPr>
                <a:t>Step 2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474606" name="Line 46"/>
            <p:cNvSpPr>
              <a:spLocks noChangeShapeType="1"/>
            </p:cNvSpPr>
            <p:nvPr/>
          </p:nvSpPr>
          <p:spPr bwMode="auto">
            <a:xfrm flipH="1">
              <a:off x="3072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07" name="Text Box 47"/>
            <p:cNvSpPr txBox="1">
              <a:spLocks noChangeArrowheads="1"/>
            </p:cNvSpPr>
            <p:nvPr/>
          </p:nvSpPr>
          <p:spPr bwMode="auto">
            <a:xfrm>
              <a:off x="2976" y="3801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itchFamily="18" charset="0"/>
                  <a:ea typeface="SimSun" pitchFamily="2" charset="-122"/>
                </a:rPr>
                <a:t>Step 1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474608" name="Line 48"/>
            <p:cNvSpPr>
              <a:spLocks noChangeShapeType="1"/>
            </p:cNvSpPr>
            <p:nvPr/>
          </p:nvSpPr>
          <p:spPr bwMode="auto">
            <a:xfrm flipH="1">
              <a:off x="3552" y="374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09" name="Text Box 49"/>
            <p:cNvSpPr txBox="1">
              <a:spLocks noChangeArrowheads="1"/>
            </p:cNvSpPr>
            <p:nvPr/>
          </p:nvSpPr>
          <p:spPr bwMode="auto">
            <a:xfrm>
              <a:off x="3456" y="3801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CN" sz="1800">
                  <a:latin typeface="Times New Roman" pitchFamily="18" charset="0"/>
                  <a:ea typeface="SimSun" pitchFamily="2" charset="-122"/>
                </a:rPr>
                <a:t>Step 0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1474610" name="Line 50"/>
            <p:cNvSpPr>
              <a:spLocks noChangeShapeType="1"/>
            </p:cNvSpPr>
            <p:nvPr/>
          </p:nvSpPr>
          <p:spPr bwMode="auto">
            <a:xfrm>
              <a:off x="1680" y="235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11" name="Line 51"/>
            <p:cNvSpPr>
              <a:spLocks noChangeShapeType="1"/>
            </p:cNvSpPr>
            <p:nvPr/>
          </p:nvSpPr>
          <p:spPr bwMode="auto">
            <a:xfrm flipV="1">
              <a:off x="1680" y="2448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12" name="Line 52"/>
            <p:cNvSpPr>
              <a:spLocks noChangeShapeType="1"/>
            </p:cNvSpPr>
            <p:nvPr/>
          </p:nvSpPr>
          <p:spPr bwMode="auto">
            <a:xfrm>
              <a:off x="1680" y="3216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13" name="Line 53"/>
            <p:cNvSpPr>
              <a:spLocks noChangeShapeType="1"/>
            </p:cNvSpPr>
            <p:nvPr/>
          </p:nvSpPr>
          <p:spPr bwMode="auto">
            <a:xfrm flipV="1">
              <a:off x="1680" y="3360"/>
              <a:ext cx="72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14" name="Line 54"/>
            <p:cNvSpPr>
              <a:spLocks noChangeShapeType="1"/>
            </p:cNvSpPr>
            <p:nvPr/>
          </p:nvSpPr>
          <p:spPr bwMode="auto">
            <a:xfrm>
              <a:off x="1680" y="2976"/>
              <a:ext cx="110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15" name="Line 55"/>
            <p:cNvSpPr>
              <a:spLocks noChangeShapeType="1"/>
            </p:cNvSpPr>
            <p:nvPr/>
          </p:nvSpPr>
          <p:spPr bwMode="auto">
            <a:xfrm flipV="1">
              <a:off x="2688" y="3072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16" name="Line 56"/>
            <p:cNvSpPr>
              <a:spLocks noChangeShapeType="1"/>
            </p:cNvSpPr>
            <p:nvPr/>
          </p:nvSpPr>
          <p:spPr bwMode="auto">
            <a:xfrm>
              <a:off x="2400" y="2496"/>
              <a:ext cx="72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17" name="Line 57"/>
            <p:cNvSpPr>
              <a:spLocks noChangeShapeType="1"/>
            </p:cNvSpPr>
            <p:nvPr/>
          </p:nvSpPr>
          <p:spPr bwMode="auto">
            <a:xfrm flipV="1">
              <a:off x="3072" y="2736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18" name="Text Box 58"/>
            <p:cNvSpPr txBox="1">
              <a:spLocks noChangeArrowheads="1"/>
            </p:cNvSpPr>
            <p:nvPr/>
          </p:nvSpPr>
          <p:spPr bwMode="auto">
            <a:xfrm>
              <a:off x="4305" y="1824"/>
              <a:ext cx="127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>
                  <a:latin typeface="Times New Roman" pitchFamily="18" charset="0"/>
                  <a:ea typeface="SimSun" pitchFamily="2" charset="-122"/>
                </a:rPr>
                <a:t>agglomerative</a:t>
              </a:r>
            </a:p>
            <a:p>
              <a:pPr eaLnBrk="0" hangingPunct="0"/>
              <a:r>
                <a:rPr lang="en-US" altLang="zh-CN" b="1">
                  <a:latin typeface="Times New Roman" pitchFamily="18" charset="0"/>
                  <a:ea typeface="SimSun" pitchFamily="2" charset="-122"/>
                </a:rPr>
                <a:t>(AGNES)</a:t>
              </a:r>
            </a:p>
          </p:txBody>
        </p:sp>
        <p:sp>
          <p:nvSpPr>
            <p:cNvPr id="1474619" name="Text Box 59"/>
            <p:cNvSpPr txBox="1">
              <a:spLocks noChangeArrowheads="1"/>
            </p:cNvSpPr>
            <p:nvPr/>
          </p:nvSpPr>
          <p:spPr bwMode="auto">
            <a:xfrm>
              <a:off x="4401" y="3552"/>
              <a:ext cx="87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b="1">
                  <a:latin typeface="Times New Roman" pitchFamily="18" charset="0"/>
                  <a:ea typeface="SimSun" pitchFamily="2" charset="-122"/>
                </a:rPr>
                <a:t>divisive</a:t>
              </a:r>
            </a:p>
            <a:p>
              <a:pPr eaLnBrk="0" hangingPunct="0"/>
              <a:r>
                <a:rPr lang="en-US" altLang="zh-CN" b="1">
                  <a:latin typeface="Times New Roman" pitchFamily="18" charset="0"/>
                  <a:ea typeface="SimSun" pitchFamily="2" charset="-122"/>
                </a:rPr>
                <a:t>(DIANA)</a:t>
              </a:r>
              <a:endParaRPr lang="en-US" altLang="zh-CN">
                <a:latin typeface="Times New Roman" pitchFamily="18" charset="0"/>
                <a:ea typeface="SimSun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21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</p:spPr>
        <p:txBody>
          <a:bodyPr/>
          <a:lstStyle/>
          <a:p>
            <a:fld id="{C4A0C3CC-F6C9-4A00-9679-0CDAC8CA8B71}" type="datetime4">
              <a:rPr lang="en-US"/>
              <a:pPr/>
              <a:t>October 2, 2013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Mining: Concepts and Techniques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</p:spPr>
        <p:txBody>
          <a:bodyPr/>
          <a:lstStyle/>
          <a:p>
            <a:fld id="{77CDDF4D-8F6E-4A2A-8813-484B9EEA8D79}" type="slidenum">
              <a:rPr lang="en-US"/>
              <a:pPr/>
              <a:t>41</a:t>
            </a:fld>
            <a:endParaRPr lang="en-US"/>
          </a:p>
        </p:txBody>
      </p:sp>
      <p:sp>
        <p:nvSpPr>
          <p:cNvPr id="147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162800" cy="762000"/>
          </a:xfrm>
        </p:spPr>
        <p:txBody>
          <a:bodyPr>
            <a:noAutofit/>
          </a:bodyPr>
          <a:lstStyle/>
          <a:p>
            <a:r>
              <a:rPr lang="en-US" altLang="zh-CN" sz="4000" dirty="0"/>
              <a:t>AGNES</a:t>
            </a:r>
            <a:r>
              <a:rPr lang="en-US" altLang="zh-CN" dirty="0">
                <a:ea typeface="SimSun" pitchFamily="2" charset="-122"/>
              </a:rPr>
              <a:t> (Agglomerative Nesting)</a:t>
            </a:r>
          </a:p>
        </p:txBody>
      </p:sp>
      <p:sp>
        <p:nvSpPr>
          <p:cNvPr id="147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458200" cy="4800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dirty="0">
                <a:ea typeface="SimSun" pitchFamily="2" charset="-122"/>
              </a:rPr>
              <a:t>Introduced in Kaufmann and </a:t>
            </a:r>
            <a:r>
              <a:rPr lang="en-US" altLang="zh-CN" sz="2400" dirty="0" err="1">
                <a:ea typeface="SimSun" pitchFamily="2" charset="-122"/>
              </a:rPr>
              <a:t>Rousseeuw</a:t>
            </a:r>
            <a:r>
              <a:rPr lang="en-US" altLang="zh-CN" sz="2400" dirty="0">
                <a:ea typeface="SimSun" pitchFamily="2" charset="-122"/>
              </a:rPr>
              <a:t> (1990)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dirty="0">
                <a:ea typeface="SimSun" pitchFamily="2" charset="-122"/>
              </a:rPr>
              <a:t>Implemented in statistical analysis packages, e.g., </a:t>
            </a:r>
            <a:r>
              <a:rPr lang="en-US" altLang="zh-CN" sz="2400" dirty="0" err="1">
                <a:ea typeface="SimSun" pitchFamily="2" charset="-122"/>
              </a:rPr>
              <a:t>Splus</a:t>
            </a:r>
            <a:endParaRPr lang="en-US" altLang="zh-CN" sz="2400" dirty="0">
              <a:ea typeface="SimSun" pitchFamily="2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dirty="0">
                <a:ea typeface="SimSun" pitchFamily="2" charset="-122"/>
              </a:rPr>
              <a:t>Use the Single-Link method and the dissimilarity matrix.  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dirty="0">
                <a:ea typeface="SimSun" pitchFamily="2" charset="-122"/>
              </a:rPr>
              <a:t>Merge nodes that have the least dissimilarity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dirty="0">
                <a:ea typeface="SimSun" pitchFamily="2" charset="-122"/>
              </a:rPr>
              <a:t>Go on in a non-descending fashion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</a:pPr>
            <a:r>
              <a:rPr lang="en-US" altLang="zh-CN" sz="2400" dirty="0">
                <a:ea typeface="SimSun" pitchFamily="2" charset="-122"/>
              </a:rPr>
              <a:t>Eventually all nodes belong to the same cluster</a:t>
            </a:r>
          </a:p>
        </p:txBody>
      </p:sp>
      <p:grpSp>
        <p:nvGrpSpPr>
          <p:cNvPr id="1475588" name="Group 4"/>
          <p:cNvGrpSpPr>
            <a:grpSpLocks/>
          </p:cNvGrpSpPr>
          <p:nvPr/>
        </p:nvGrpSpPr>
        <p:grpSpPr bwMode="auto">
          <a:xfrm>
            <a:off x="533400" y="4343400"/>
            <a:ext cx="2209800" cy="2017713"/>
            <a:chOff x="384" y="2496"/>
            <a:chExt cx="1392" cy="1271"/>
          </a:xfrm>
        </p:grpSpPr>
        <p:graphicFrame>
          <p:nvGraphicFramePr>
            <p:cNvPr id="1475589" name="Object 5"/>
            <p:cNvGraphicFramePr>
              <a:graphicFrameLocks noChangeAspect="1"/>
            </p:cNvGraphicFramePr>
            <p:nvPr/>
          </p:nvGraphicFramePr>
          <p:xfrm>
            <a:off x="384" y="2496"/>
            <a:ext cx="1392" cy="1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5" name="Worksheet" r:id="rId3" imgW="2200656" imgH="2076907" progId="Excel.Sheet.8">
                    <p:embed/>
                  </p:oleObj>
                </mc:Choice>
                <mc:Fallback>
                  <p:oleObj name="Worksheet" r:id="rId3" imgW="2200656" imgH="2076907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" y="2496"/>
                          <a:ext cx="1392" cy="1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75590" name="Oval 6"/>
            <p:cNvSpPr>
              <a:spLocks noChangeArrowheads="1"/>
            </p:cNvSpPr>
            <p:nvPr/>
          </p:nvSpPr>
          <p:spPr bwMode="auto">
            <a:xfrm>
              <a:off x="816" y="2736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75591" name="Oval 7"/>
            <p:cNvSpPr>
              <a:spLocks noChangeArrowheads="1"/>
            </p:cNvSpPr>
            <p:nvPr/>
          </p:nvSpPr>
          <p:spPr bwMode="auto">
            <a:xfrm>
              <a:off x="816" y="302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75592" name="Oval 8"/>
            <p:cNvSpPr>
              <a:spLocks noChangeArrowheads="1"/>
            </p:cNvSpPr>
            <p:nvPr/>
          </p:nvSpPr>
          <p:spPr bwMode="auto">
            <a:xfrm>
              <a:off x="1392" y="3024"/>
              <a:ext cx="144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75593" name="Group 9"/>
          <p:cNvGrpSpPr>
            <a:grpSpLocks/>
          </p:cNvGrpSpPr>
          <p:nvPr/>
        </p:nvGrpSpPr>
        <p:grpSpPr bwMode="auto">
          <a:xfrm>
            <a:off x="3505200" y="4343400"/>
            <a:ext cx="2209800" cy="2017713"/>
            <a:chOff x="1968" y="2496"/>
            <a:chExt cx="1392" cy="1271"/>
          </a:xfrm>
        </p:grpSpPr>
        <p:graphicFrame>
          <p:nvGraphicFramePr>
            <p:cNvPr id="1475594" name="Object 10"/>
            <p:cNvGraphicFramePr>
              <a:graphicFrameLocks noChangeAspect="1"/>
            </p:cNvGraphicFramePr>
            <p:nvPr/>
          </p:nvGraphicFramePr>
          <p:xfrm>
            <a:off x="1968" y="2496"/>
            <a:ext cx="1392" cy="1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6" name="Worksheet" r:id="rId5" imgW="2200656" imgH="2076907" progId="Excel.Sheet.8">
                    <p:embed/>
                  </p:oleObj>
                </mc:Choice>
                <mc:Fallback>
                  <p:oleObj name="Worksheet" r:id="rId5" imgW="2200656" imgH="2076907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8" y="2496"/>
                          <a:ext cx="1392" cy="1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75595" name="Oval 11"/>
            <p:cNvSpPr>
              <a:spLocks noChangeArrowheads="1"/>
            </p:cNvSpPr>
            <p:nvPr/>
          </p:nvSpPr>
          <p:spPr bwMode="auto">
            <a:xfrm>
              <a:off x="2736" y="3312"/>
              <a:ext cx="288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475596" name="Oval 12"/>
            <p:cNvSpPr>
              <a:spLocks noChangeArrowheads="1"/>
            </p:cNvSpPr>
            <p:nvPr/>
          </p:nvSpPr>
          <p:spPr bwMode="auto">
            <a:xfrm>
              <a:off x="2256" y="2688"/>
              <a:ext cx="384" cy="3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75597" name="Oval 13"/>
            <p:cNvSpPr>
              <a:spLocks noChangeArrowheads="1"/>
            </p:cNvSpPr>
            <p:nvPr/>
          </p:nvSpPr>
          <p:spPr bwMode="auto">
            <a:xfrm>
              <a:off x="2352" y="3024"/>
              <a:ext cx="384" cy="24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75598" name="Oval 14"/>
            <p:cNvSpPr>
              <a:spLocks noChangeArrowheads="1"/>
            </p:cNvSpPr>
            <p:nvPr/>
          </p:nvSpPr>
          <p:spPr bwMode="auto">
            <a:xfrm>
              <a:off x="2832" y="3024"/>
              <a:ext cx="288" cy="28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475599" name="Group 15"/>
          <p:cNvGrpSpPr>
            <a:grpSpLocks/>
          </p:cNvGrpSpPr>
          <p:nvPr/>
        </p:nvGrpSpPr>
        <p:grpSpPr bwMode="auto">
          <a:xfrm>
            <a:off x="6553200" y="4343400"/>
            <a:ext cx="2209800" cy="2017713"/>
            <a:chOff x="3552" y="2496"/>
            <a:chExt cx="1392" cy="1271"/>
          </a:xfrm>
        </p:grpSpPr>
        <p:graphicFrame>
          <p:nvGraphicFramePr>
            <p:cNvPr id="1475600" name="Object 16"/>
            <p:cNvGraphicFramePr>
              <a:graphicFrameLocks noChangeAspect="1"/>
            </p:cNvGraphicFramePr>
            <p:nvPr/>
          </p:nvGraphicFramePr>
          <p:xfrm>
            <a:off x="3552" y="2496"/>
            <a:ext cx="1392" cy="1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57" name="Worksheet" r:id="rId6" imgW="2200656" imgH="2076907" progId="Excel.Sheet.8">
                    <p:embed/>
                  </p:oleObj>
                </mc:Choice>
                <mc:Fallback>
                  <p:oleObj name="Worksheet" r:id="rId6" imgW="2200656" imgH="2076907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2496"/>
                          <a:ext cx="1392" cy="12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75601" name="Oval 17"/>
            <p:cNvSpPr>
              <a:spLocks noChangeArrowheads="1"/>
            </p:cNvSpPr>
            <p:nvPr/>
          </p:nvSpPr>
          <p:spPr bwMode="auto">
            <a:xfrm>
              <a:off x="3888" y="2688"/>
              <a:ext cx="384" cy="62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75602" name="Oval 18"/>
            <p:cNvSpPr>
              <a:spLocks noChangeArrowheads="1"/>
            </p:cNvSpPr>
            <p:nvPr/>
          </p:nvSpPr>
          <p:spPr bwMode="auto">
            <a:xfrm>
              <a:off x="4272" y="3024"/>
              <a:ext cx="480" cy="4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475603" name="Line 19"/>
          <p:cNvSpPr>
            <a:spLocks noChangeShapeType="1"/>
          </p:cNvSpPr>
          <p:nvPr/>
        </p:nvSpPr>
        <p:spPr bwMode="auto">
          <a:xfrm>
            <a:off x="2971800" y="52578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5604" name="Line 20"/>
          <p:cNvSpPr>
            <a:spLocks noChangeShapeType="1"/>
          </p:cNvSpPr>
          <p:nvPr/>
        </p:nvSpPr>
        <p:spPr bwMode="auto">
          <a:xfrm>
            <a:off x="5943600" y="5181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0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</p:spPr>
        <p:txBody>
          <a:bodyPr/>
          <a:lstStyle/>
          <a:p>
            <a:fld id="{667E5F83-1A6B-47AC-90EC-41A54F7E4B43}" type="datetime4">
              <a:rPr lang="en-US"/>
              <a:pPr/>
              <a:t>October 2, 2013</a:t>
            </a:fld>
            <a:endParaRPr lang="en-US"/>
          </a:p>
        </p:txBody>
      </p:sp>
      <p:sp>
        <p:nvSpPr>
          <p:cNvPr id="44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Data Mining: Concepts and Techniques</a:t>
            </a:r>
          </a:p>
        </p:txBody>
      </p:sp>
      <p:sp>
        <p:nvSpPr>
          <p:cNvPr id="4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</p:spPr>
        <p:txBody>
          <a:bodyPr/>
          <a:lstStyle/>
          <a:p>
            <a:fld id="{CD38D690-86A0-465C-AB15-557935D17751}" type="slidenum">
              <a:rPr lang="en-US"/>
              <a:pPr/>
              <a:t>42</a:t>
            </a:fld>
            <a:endParaRPr lang="en-US"/>
          </a:p>
        </p:txBody>
      </p:sp>
      <p:sp>
        <p:nvSpPr>
          <p:cNvPr id="1476610" name="Oval 2"/>
          <p:cNvSpPr>
            <a:spLocks noChangeArrowheads="1"/>
          </p:cNvSpPr>
          <p:nvPr/>
        </p:nvSpPr>
        <p:spPr bwMode="auto">
          <a:xfrm>
            <a:off x="82296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11" name="Oval 3"/>
          <p:cNvSpPr>
            <a:spLocks noChangeArrowheads="1"/>
          </p:cNvSpPr>
          <p:nvPr/>
        </p:nvSpPr>
        <p:spPr bwMode="auto">
          <a:xfrm>
            <a:off x="71628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12" name="Oval 4"/>
          <p:cNvSpPr>
            <a:spLocks noChangeArrowheads="1"/>
          </p:cNvSpPr>
          <p:nvPr/>
        </p:nvSpPr>
        <p:spPr bwMode="auto">
          <a:xfrm>
            <a:off x="61722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13" name="Oval 5"/>
          <p:cNvSpPr>
            <a:spLocks noChangeArrowheads="1"/>
          </p:cNvSpPr>
          <p:nvPr/>
        </p:nvSpPr>
        <p:spPr bwMode="auto">
          <a:xfrm>
            <a:off x="52578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14" name="Oval 6"/>
          <p:cNvSpPr>
            <a:spLocks noChangeArrowheads="1"/>
          </p:cNvSpPr>
          <p:nvPr/>
        </p:nvSpPr>
        <p:spPr bwMode="auto">
          <a:xfrm>
            <a:off x="42672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15" name="Oval 7"/>
          <p:cNvSpPr>
            <a:spLocks noChangeArrowheads="1"/>
          </p:cNvSpPr>
          <p:nvPr/>
        </p:nvSpPr>
        <p:spPr bwMode="auto">
          <a:xfrm>
            <a:off x="32766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16" name="Oval 8"/>
          <p:cNvSpPr>
            <a:spLocks noChangeArrowheads="1"/>
          </p:cNvSpPr>
          <p:nvPr/>
        </p:nvSpPr>
        <p:spPr bwMode="auto">
          <a:xfrm>
            <a:off x="23622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17" name="Oval 9"/>
          <p:cNvSpPr>
            <a:spLocks noChangeArrowheads="1"/>
          </p:cNvSpPr>
          <p:nvPr/>
        </p:nvSpPr>
        <p:spPr bwMode="auto">
          <a:xfrm>
            <a:off x="13716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18" name="Oval 10"/>
          <p:cNvSpPr>
            <a:spLocks noChangeArrowheads="1"/>
          </p:cNvSpPr>
          <p:nvPr/>
        </p:nvSpPr>
        <p:spPr bwMode="auto">
          <a:xfrm>
            <a:off x="457200" y="58674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19" name="Line 11"/>
          <p:cNvSpPr>
            <a:spLocks noChangeShapeType="1"/>
          </p:cNvSpPr>
          <p:nvPr/>
        </p:nvSpPr>
        <p:spPr bwMode="auto">
          <a:xfrm>
            <a:off x="533400" y="50292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0" name="Line 12"/>
          <p:cNvSpPr>
            <a:spLocks noChangeShapeType="1"/>
          </p:cNvSpPr>
          <p:nvPr/>
        </p:nvSpPr>
        <p:spPr bwMode="auto">
          <a:xfrm>
            <a:off x="1447800" y="5029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1" name="Line 13"/>
          <p:cNvSpPr>
            <a:spLocks noChangeShapeType="1"/>
          </p:cNvSpPr>
          <p:nvPr/>
        </p:nvSpPr>
        <p:spPr bwMode="auto">
          <a:xfrm>
            <a:off x="3352800" y="5029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2" name="Line 14"/>
          <p:cNvSpPr>
            <a:spLocks noChangeShapeType="1"/>
          </p:cNvSpPr>
          <p:nvPr/>
        </p:nvSpPr>
        <p:spPr bwMode="auto">
          <a:xfrm>
            <a:off x="3352800" y="50292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3" name="Line 15"/>
          <p:cNvSpPr>
            <a:spLocks noChangeShapeType="1"/>
          </p:cNvSpPr>
          <p:nvPr/>
        </p:nvSpPr>
        <p:spPr bwMode="auto">
          <a:xfrm>
            <a:off x="4343400" y="5029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4" name="Line 16"/>
          <p:cNvSpPr>
            <a:spLocks noChangeShapeType="1"/>
          </p:cNvSpPr>
          <p:nvPr/>
        </p:nvSpPr>
        <p:spPr bwMode="auto">
          <a:xfrm>
            <a:off x="7239000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5" name="Line 17"/>
          <p:cNvSpPr>
            <a:spLocks noChangeShapeType="1"/>
          </p:cNvSpPr>
          <p:nvPr/>
        </p:nvSpPr>
        <p:spPr bwMode="auto">
          <a:xfrm>
            <a:off x="7239000" y="51054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6" name="Line 18"/>
          <p:cNvSpPr>
            <a:spLocks noChangeShapeType="1"/>
          </p:cNvSpPr>
          <p:nvPr/>
        </p:nvSpPr>
        <p:spPr bwMode="auto">
          <a:xfrm>
            <a:off x="8305800" y="51054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7" name="Line 19"/>
          <p:cNvSpPr>
            <a:spLocks noChangeShapeType="1"/>
          </p:cNvSpPr>
          <p:nvPr/>
        </p:nvSpPr>
        <p:spPr bwMode="auto">
          <a:xfrm>
            <a:off x="990600" y="4267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8" name="Line 20"/>
          <p:cNvSpPr>
            <a:spLocks noChangeShapeType="1"/>
          </p:cNvSpPr>
          <p:nvPr/>
        </p:nvSpPr>
        <p:spPr bwMode="auto">
          <a:xfrm>
            <a:off x="990600" y="4267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29" name="Line 21"/>
          <p:cNvSpPr>
            <a:spLocks noChangeShapeType="1"/>
          </p:cNvSpPr>
          <p:nvPr/>
        </p:nvSpPr>
        <p:spPr bwMode="auto">
          <a:xfrm>
            <a:off x="2438400" y="4267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0" name="Line 22"/>
          <p:cNvSpPr>
            <a:spLocks noChangeShapeType="1"/>
          </p:cNvSpPr>
          <p:nvPr/>
        </p:nvSpPr>
        <p:spPr bwMode="auto">
          <a:xfrm>
            <a:off x="3733800" y="4267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1" name="Line 23"/>
          <p:cNvSpPr>
            <a:spLocks noChangeShapeType="1"/>
          </p:cNvSpPr>
          <p:nvPr/>
        </p:nvSpPr>
        <p:spPr bwMode="auto">
          <a:xfrm>
            <a:off x="3810000" y="42672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2" name="Line 24"/>
          <p:cNvSpPr>
            <a:spLocks noChangeShapeType="1"/>
          </p:cNvSpPr>
          <p:nvPr/>
        </p:nvSpPr>
        <p:spPr bwMode="auto">
          <a:xfrm>
            <a:off x="3886200" y="4267200"/>
            <a:ext cx="1447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3" name="Line 25"/>
          <p:cNvSpPr>
            <a:spLocks noChangeShapeType="1"/>
          </p:cNvSpPr>
          <p:nvPr/>
        </p:nvSpPr>
        <p:spPr bwMode="auto">
          <a:xfrm>
            <a:off x="5334000" y="4267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4" name="Line 26"/>
          <p:cNvSpPr>
            <a:spLocks noChangeShapeType="1"/>
          </p:cNvSpPr>
          <p:nvPr/>
        </p:nvSpPr>
        <p:spPr bwMode="auto">
          <a:xfrm>
            <a:off x="3810000" y="42672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5" name="Line 27"/>
          <p:cNvSpPr>
            <a:spLocks noChangeShapeType="1"/>
          </p:cNvSpPr>
          <p:nvPr/>
        </p:nvSpPr>
        <p:spPr bwMode="auto">
          <a:xfrm>
            <a:off x="4572000" y="34290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6" name="Line 28"/>
          <p:cNvSpPr>
            <a:spLocks noChangeShapeType="1"/>
          </p:cNvSpPr>
          <p:nvPr/>
        </p:nvSpPr>
        <p:spPr bwMode="auto">
          <a:xfrm flipV="1">
            <a:off x="6248400" y="34290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7" name="Line 29"/>
          <p:cNvSpPr>
            <a:spLocks noChangeShapeType="1"/>
          </p:cNvSpPr>
          <p:nvPr/>
        </p:nvSpPr>
        <p:spPr bwMode="auto">
          <a:xfrm>
            <a:off x="4572000" y="34290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8" name="Line 30"/>
          <p:cNvSpPr>
            <a:spLocks noChangeShapeType="1"/>
          </p:cNvSpPr>
          <p:nvPr/>
        </p:nvSpPr>
        <p:spPr bwMode="auto">
          <a:xfrm>
            <a:off x="5410200" y="2590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39" name="Line 31"/>
          <p:cNvSpPr>
            <a:spLocks noChangeShapeType="1"/>
          </p:cNvSpPr>
          <p:nvPr/>
        </p:nvSpPr>
        <p:spPr bwMode="auto">
          <a:xfrm flipV="1">
            <a:off x="7772400" y="2514600"/>
            <a:ext cx="0" cy="259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40" name="Line 32"/>
          <p:cNvSpPr>
            <a:spLocks noChangeShapeType="1"/>
          </p:cNvSpPr>
          <p:nvPr/>
        </p:nvSpPr>
        <p:spPr bwMode="auto">
          <a:xfrm flipH="1">
            <a:off x="5410200" y="25146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41" name="Line 33"/>
          <p:cNvSpPr>
            <a:spLocks noChangeShapeType="1"/>
          </p:cNvSpPr>
          <p:nvPr/>
        </p:nvSpPr>
        <p:spPr bwMode="auto">
          <a:xfrm flipV="1">
            <a:off x="5410200" y="2514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42" name="Line 34"/>
          <p:cNvSpPr>
            <a:spLocks noChangeShapeType="1"/>
          </p:cNvSpPr>
          <p:nvPr/>
        </p:nvSpPr>
        <p:spPr bwMode="auto">
          <a:xfrm>
            <a:off x="6553200" y="1600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43" name="Line 35"/>
          <p:cNvSpPr>
            <a:spLocks noChangeShapeType="1"/>
          </p:cNvSpPr>
          <p:nvPr/>
        </p:nvSpPr>
        <p:spPr bwMode="auto">
          <a:xfrm flipH="1">
            <a:off x="1828800" y="1600200"/>
            <a:ext cx="472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44" name="Line 36"/>
          <p:cNvSpPr>
            <a:spLocks noChangeShapeType="1"/>
          </p:cNvSpPr>
          <p:nvPr/>
        </p:nvSpPr>
        <p:spPr bwMode="auto">
          <a:xfrm flipV="1">
            <a:off x="1676400" y="1600200"/>
            <a:ext cx="0" cy="266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45" name="Line 37"/>
          <p:cNvSpPr>
            <a:spLocks noChangeShapeType="1"/>
          </p:cNvSpPr>
          <p:nvPr/>
        </p:nvSpPr>
        <p:spPr bwMode="auto">
          <a:xfrm>
            <a:off x="2209800" y="1600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46" name="Line 38"/>
          <p:cNvSpPr>
            <a:spLocks noChangeShapeType="1"/>
          </p:cNvSpPr>
          <p:nvPr/>
        </p:nvSpPr>
        <p:spPr bwMode="auto">
          <a:xfrm flipH="1">
            <a:off x="1676400" y="1600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47" name="Line 39"/>
          <p:cNvSpPr>
            <a:spLocks noChangeShapeType="1"/>
          </p:cNvSpPr>
          <p:nvPr/>
        </p:nvSpPr>
        <p:spPr bwMode="auto">
          <a:xfrm flipV="1">
            <a:off x="4114800" y="114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48" name="Text Box 40"/>
          <p:cNvSpPr txBox="1">
            <a:spLocks noChangeArrowheads="1"/>
          </p:cNvSpPr>
          <p:nvPr/>
        </p:nvSpPr>
        <p:spPr bwMode="auto">
          <a:xfrm>
            <a:off x="152400" y="304800"/>
            <a:ext cx="8991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zh-CN" sz="4000" dirty="0" err="1">
                <a:latin typeface="+mj-lt"/>
                <a:ea typeface="+mj-ea"/>
                <a:cs typeface="+mj-cs"/>
              </a:rPr>
              <a:t>Dendrogram</a:t>
            </a:r>
            <a:r>
              <a:rPr lang="en-US" altLang="zh-CN" sz="4000" dirty="0">
                <a:latin typeface="+mj-lt"/>
                <a:ea typeface="+mj-ea"/>
                <a:cs typeface="+mj-cs"/>
              </a:rPr>
              <a:t>: Shows How the Clusters are Merged</a:t>
            </a:r>
          </a:p>
        </p:txBody>
      </p:sp>
      <p:sp>
        <p:nvSpPr>
          <p:cNvPr id="1476649" name="Line 41"/>
          <p:cNvSpPr>
            <a:spLocks noChangeShapeType="1"/>
          </p:cNvSpPr>
          <p:nvPr/>
        </p:nvSpPr>
        <p:spPr bwMode="auto">
          <a:xfrm>
            <a:off x="533400" y="50292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6650" name="Rectangle 42"/>
          <p:cNvSpPr>
            <a:spLocks noChangeArrowheads="1"/>
          </p:cNvSpPr>
          <p:nvPr/>
        </p:nvSpPr>
        <p:spPr bwMode="auto">
          <a:xfrm>
            <a:off x="381000" y="1981200"/>
            <a:ext cx="8229600" cy="20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lnSpc>
                <a:spcPct val="90000"/>
              </a:lnSpc>
            </a:pPr>
            <a:r>
              <a:rPr lang="en-US" altLang="zh-CN" b="1">
                <a:latin typeface="Times New Roman" pitchFamily="18" charset="0"/>
                <a:ea typeface="SimSun" pitchFamily="2" charset="-122"/>
              </a:rPr>
              <a:t>Decompose data objects into a several levels of nested partitioning (</a:t>
            </a:r>
            <a:r>
              <a:rPr lang="en-US" altLang="zh-CN" b="1" u="sng">
                <a:latin typeface="Times New Roman" pitchFamily="18" charset="0"/>
                <a:ea typeface="SimSun" pitchFamily="2" charset="-122"/>
              </a:rPr>
              <a:t>tree</a:t>
            </a:r>
            <a:r>
              <a:rPr lang="en-US" altLang="zh-CN" b="1">
                <a:latin typeface="Times New Roman" pitchFamily="18" charset="0"/>
                <a:ea typeface="SimSun" pitchFamily="2" charset="-122"/>
              </a:rPr>
              <a:t> of clusters), called a </a:t>
            </a:r>
            <a:r>
              <a:rPr lang="en-US" altLang="zh-CN" b="1" u="sng">
                <a:latin typeface="Times New Roman" pitchFamily="18" charset="0"/>
                <a:ea typeface="SimSun" pitchFamily="2" charset="-122"/>
              </a:rPr>
              <a:t>dendrogram</a:t>
            </a:r>
            <a:r>
              <a:rPr lang="en-US" altLang="zh-CN" b="1">
                <a:latin typeface="Times New Roman" pitchFamily="18" charset="0"/>
                <a:ea typeface="SimSun" pitchFamily="2" charset="-122"/>
              </a:rPr>
              <a:t>. </a:t>
            </a:r>
          </a:p>
          <a:p>
            <a:pPr lvl="1" algn="l" eaLnBrk="0" hangingPunct="0">
              <a:lnSpc>
                <a:spcPct val="90000"/>
              </a:lnSpc>
            </a:pPr>
            <a:endParaRPr lang="en-US" altLang="zh-CN" b="1">
              <a:latin typeface="Times New Roman" pitchFamily="18" charset="0"/>
              <a:ea typeface="SimSun" pitchFamily="2" charset="-122"/>
            </a:endParaRPr>
          </a:p>
          <a:p>
            <a:pPr lvl="1" algn="l" eaLnBrk="0" hangingPunct="0">
              <a:lnSpc>
                <a:spcPct val="90000"/>
              </a:lnSpc>
            </a:pPr>
            <a:r>
              <a:rPr lang="en-US" altLang="zh-CN" b="1">
                <a:latin typeface="Times New Roman" pitchFamily="18" charset="0"/>
                <a:ea typeface="SimSun" pitchFamily="2" charset="-122"/>
              </a:rPr>
              <a:t>A </a:t>
            </a:r>
            <a:r>
              <a:rPr lang="en-US" altLang="zh-CN" b="1" u="sng">
                <a:latin typeface="Times New Roman" pitchFamily="18" charset="0"/>
                <a:ea typeface="SimSun" pitchFamily="2" charset="-122"/>
              </a:rPr>
              <a:t>clustering</a:t>
            </a:r>
            <a:r>
              <a:rPr lang="en-US" altLang="zh-CN" b="1">
                <a:latin typeface="Times New Roman" pitchFamily="18" charset="0"/>
                <a:ea typeface="SimSun" pitchFamily="2" charset="-122"/>
              </a:rPr>
              <a:t> of the data objects is obtained by </a:t>
            </a:r>
            <a:r>
              <a:rPr lang="en-US" altLang="zh-CN" b="1" u="sng">
                <a:latin typeface="Times New Roman" pitchFamily="18" charset="0"/>
                <a:ea typeface="SimSun" pitchFamily="2" charset="-122"/>
              </a:rPr>
              <a:t>cutting</a:t>
            </a:r>
            <a:r>
              <a:rPr lang="en-US" altLang="zh-CN" b="1">
                <a:latin typeface="Times New Roman" pitchFamily="18" charset="0"/>
                <a:ea typeface="SimSun" pitchFamily="2" charset="-122"/>
              </a:rPr>
              <a:t> the dendrogram at the desired level, then each </a:t>
            </a:r>
            <a:r>
              <a:rPr lang="en-US" altLang="zh-CN" b="1" u="sng">
                <a:latin typeface="Times New Roman" pitchFamily="18" charset="0"/>
                <a:ea typeface="SimSun" pitchFamily="2" charset="-122"/>
              </a:rPr>
              <a:t>connected component</a:t>
            </a:r>
            <a:r>
              <a:rPr lang="en-US" altLang="zh-CN" b="1">
                <a:latin typeface="Times New Roman" pitchFamily="18" charset="0"/>
                <a:ea typeface="SimSun" pitchFamily="2" charset="-122"/>
              </a:rPr>
              <a:t> forms a cluster.</a:t>
            </a:r>
          </a:p>
        </p:txBody>
      </p:sp>
    </p:spTree>
    <p:extLst>
      <p:ext uri="{BB962C8B-B14F-4D97-AF65-F5344CB8AC3E}">
        <p14:creationId xmlns:p14="http://schemas.microsoft.com/office/powerpoint/2010/main" val="140732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 A Two Step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5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1985963" y="1511300"/>
            <a:ext cx="1698625" cy="1506538"/>
            <a:chOff x="1283" y="1118"/>
            <a:chExt cx="1070" cy="949"/>
          </a:xfrm>
        </p:grpSpPr>
        <p:pic>
          <p:nvPicPr>
            <p:cNvPr id="35" name="Picture 34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3" y="1118"/>
              <a:ext cx="1070" cy="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347" y="1427"/>
              <a:ext cx="93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Training</a:t>
              </a:r>
            </a:p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Data</a:t>
              </a:r>
            </a:p>
          </p:txBody>
        </p:sp>
      </p:grpSp>
      <p:pic>
        <p:nvPicPr>
          <p:cNvPr id="23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562350"/>
            <a:ext cx="5437188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Line 7"/>
          <p:cNvSpPr>
            <a:spLocks noChangeShapeType="1"/>
          </p:cNvSpPr>
          <p:nvPr/>
        </p:nvSpPr>
        <p:spPr bwMode="auto">
          <a:xfrm flipH="1">
            <a:off x="255588" y="2847975"/>
            <a:ext cx="1644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686175" y="2847975"/>
            <a:ext cx="2025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6430963" y="1358900"/>
            <a:ext cx="1870075" cy="8350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2400">
                <a:latin typeface="Times New Roman" pitchFamily="18" charset="0"/>
              </a:rPr>
              <a:t>Classification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Algorithms</a:t>
            </a:r>
          </a:p>
        </p:txBody>
      </p:sp>
      <p:sp>
        <p:nvSpPr>
          <p:cNvPr id="27" name="AutoShape 10"/>
          <p:cNvSpPr>
            <a:spLocks noChangeArrowheads="1"/>
          </p:cNvSpPr>
          <p:nvPr/>
        </p:nvSpPr>
        <p:spPr bwMode="auto">
          <a:xfrm rot="20460000">
            <a:off x="4184650" y="1811338"/>
            <a:ext cx="1657350" cy="484187"/>
          </a:xfrm>
          <a:prstGeom prst="rightArrow">
            <a:avLst>
              <a:gd name="adj1" fmla="val 50000"/>
              <a:gd name="adj2" fmla="val 85606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897563" y="5048250"/>
            <a:ext cx="3008312" cy="12001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2400">
                <a:latin typeface="Times New Roman" pitchFamily="18" charset="0"/>
              </a:rPr>
              <a:t>IF rank = ‘professor’</a:t>
            </a:r>
          </a:p>
          <a:p>
            <a:pPr eaLnBrk="0" hangingPunct="0"/>
            <a:r>
              <a:rPr lang="en-US" sz="2400">
                <a:latin typeface="Times New Roman" pitchFamily="18" charset="0"/>
              </a:rPr>
              <a:t>OR years &gt; 6</a:t>
            </a:r>
          </a:p>
          <a:p>
            <a:pPr eaLnBrk="0" hangingPunct="0"/>
            <a:r>
              <a:rPr lang="en-US" sz="2400">
                <a:latin typeface="Times New Roman" pitchFamily="18" charset="0"/>
              </a:rPr>
              <a:t>THEN tenured = ‘yes’ </a:t>
            </a: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6427788" y="2952750"/>
            <a:ext cx="1889125" cy="1506538"/>
            <a:chOff x="4081" y="2026"/>
            <a:chExt cx="1190" cy="949"/>
          </a:xfrm>
        </p:grpSpPr>
        <p:pic>
          <p:nvPicPr>
            <p:cNvPr id="33" name="Picture 32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" y="2026"/>
              <a:ext cx="1190" cy="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4245" y="2306"/>
              <a:ext cx="85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Classifier</a:t>
              </a:r>
            </a:p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(Model)</a:t>
              </a:r>
            </a:p>
          </p:txBody>
        </p:sp>
      </p:grpSp>
      <p:sp>
        <p:nvSpPr>
          <p:cNvPr id="30" name="Line 15"/>
          <p:cNvSpPr>
            <a:spLocks noChangeShapeType="1"/>
          </p:cNvSpPr>
          <p:nvPr/>
        </p:nvSpPr>
        <p:spPr bwMode="auto">
          <a:xfrm flipH="1">
            <a:off x="5895975" y="4357688"/>
            <a:ext cx="531813" cy="714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8318500" y="4279900"/>
            <a:ext cx="577850" cy="790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auto">
          <a:xfrm>
            <a:off x="7092950" y="2312988"/>
            <a:ext cx="546100" cy="592137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Classification: A Two Step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Ms. Shruti B. Yagnik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r>
              <a:rPr lang="en-US" sz="1400" dirty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Warehousing and Data Mining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/>
            <a:fld id="{918E62BB-1CC4-4E2F-BB19-73AF1FD11E61}" type="slidenum">
              <a:rPr lang="en-US"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r"/>
              <a:t>6</a:t>
            </a:fld>
            <a:endParaRPr lang="en-US" sz="1400">
              <a:solidFill>
                <a:schemeClr val="tx1">
                  <a:tint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7" name="Group 56"/>
          <p:cNvGrpSpPr>
            <a:grpSpLocks/>
          </p:cNvGrpSpPr>
          <p:nvPr/>
        </p:nvGrpSpPr>
        <p:grpSpPr bwMode="auto">
          <a:xfrm>
            <a:off x="4397375" y="1252538"/>
            <a:ext cx="1889125" cy="1506537"/>
            <a:chOff x="2800" y="989"/>
            <a:chExt cx="1190" cy="949"/>
          </a:xfrm>
        </p:grpSpPr>
        <p:pic>
          <p:nvPicPr>
            <p:cNvPr id="75" name="Picture 74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" y="989"/>
              <a:ext cx="1190" cy="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2964" y="1384"/>
              <a:ext cx="8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Classifier</a:t>
              </a:r>
            </a:p>
          </p:txBody>
        </p:sp>
      </p:grp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2109788" y="2417763"/>
            <a:ext cx="1698625" cy="1506537"/>
            <a:chOff x="1359" y="1723"/>
            <a:chExt cx="1070" cy="949"/>
          </a:xfrm>
        </p:grpSpPr>
        <p:pic>
          <p:nvPicPr>
            <p:cNvPr id="73" name="Picture 72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" y="1723"/>
              <a:ext cx="1070" cy="9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1423" y="2032"/>
              <a:ext cx="934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Testing</a:t>
              </a:r>
            </a:p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Data</a:t>
              </a:r>
            </a:p>
          </p:txBody>
        </p:sp>
      </p:grpSp>
      <p:pic>
        <p:nvPicPr>
          <p:cNvPr id="59" name="Picture 58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4483100"/>
            <a:ext cx="5438775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Line 10"/>
          <p:cNvSpPr>
            <a:spLocks noChangeShapeType="1"/>
          </p:cNvSpPr>
          <p:nvPr/>
        </p:nvSpPr>
        <p:spPr bwMode="auto">
          <a:xfrm flipH="1">
            <a:off x="379413" y="3754438"/>
            <a:ext cx="1644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1" name="Line 11"/>
          <p:cNvSpPr>
            <a:spLocks noChangeShapeType="1"/>
          </p:cNvSpPr>
          <p:nvPr/>
        </p:nvSpPr>
        <p:spPr bwMode="auto">
          <a:xfrm>
            <a:off x="3810000" y="3754438"/>
            <a:ext cx="2025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2" name="AutoShape 12"/>
          <p:cNvSpPr>
            <a:spLocks noChangeArrowheads="1"/>
          </p:cNvSpPr>
          <p:nvPr/>
        </p:nvSpPr>
        <p:spPr bwMode="auto">
          <a:xfrm>
            <a:off x="7745413" y="4683125"/>
            <a:ext cx="546100" cy="592138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6475413" y="1855788"/>
            <a:ext cx="941387" cy="766762"/>
          </a:xfrm>
          <a:custGeom>
            <a:avLst/>
            <a:gdLst>
              <a:gd name="T0" fmla="*/ 0 w 593"/>
              <a:gd name="T1" fmla="*/ 34 h 483"/>
              <a:gd name="T2" fmla="*/ 200 w 593"/>
              <a:gd name="T3" fmla="*/ 0 h 483"/>
              <a:gd name="T4" fmla="*/ 159 w 593"/>
              <a:gd name="T5" fmla="*/ 58 h 483"/>
              <a:gd name="T6" fmla="*/ 515 w 593"/>
              <a:gd name="T7" fmla="*/ 306 h 483"/>
              <a:gd name="T8" fmla="*/ 555 w 593"/>
              <a:gd name="T9" fmla="*/ 248 h 483"/>
              <a:gd name="T10" fmla="*/ 592 w 593"/>
              <a:gd name="T11" fmla="*/ 448 h 483"/>
              <a:gd name="T12" fmla="*/ 392 w 593"/>
              <a:gd name="T13" fmla="*/ 482 h 483"/>
              <a:gd name="T14" fmla="*/ 433 w 593"/>
              <a:gd name="T15" fmla="*/ 424 h 483"/>
              <a:gd name="T16" fmla="*/ 77 w 593"/>
              <a:gd name="T17" fmla="*/ 176 h 483"/>
              <a:gd name="T18" fmla="*/ 37 w 593"/>
              <a:gd name="T19" fmla="*/ 234 h 483"/>
              <a:gd name="T20" fmla="*/ 0 w 593"/>
              <a:gd name="T21" fmla="*/ 34 h 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93" h="483">
                <a:moveTo>
                  <a:pt x="0" y="34"/>
                </a:moveTo>
                <a:lnTo>
                  <a:pt x="200" y="0"/>
                </a:lnTo>
                <a:lnTo>
                  <a:pt x="159" y="58"/>
                </a:lnTo>
                <a:lnTo>
                  <a:pt x="515" y="306"/>
                </a:lnTo>
                <a:lnTo>
                  <a:pt x="555" y="248"/>
                </a:lnTo>
                <a:lnTo>
                  <a:pt x="592" y="448"/>
                </a:lnTo>
                <a:lnTo>
                  <a:pt x="392" y="482"/>
                </a:lnTo>
                <a:lnTo>
                  <a:pt x="433" y="424"/>
                </a:lnTo>
                <a:lnTo>
                  <a:pt x="77" y="176"/>
                </a:lnTo>
                <a:lnTo>
                  <a:pt x="37" y="234"/>
                </a:lnTo>
                <a:lnTo>
                  <a:pt x="0" y="34"/>
                </a:lnTo>
              </a:path>
            </a:pathLst>
          </a:custGeom>
          <a:solidFill>
            <a:srgbClr val="2597B8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6599238" y="2870200"/>
            <a:ext cx="1781175" cy="815975"/>
            <a:chOff x="4187" y="2008"/>
            <a:chExt cx="1122" cy="514"/>
          </a:xfrm>
        </p:grpSpPr>
        <p:pic>
          <p:nvPicPr>
            <p:cNvPr id="71" name="Picture 7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" y="2008"/>
              <a:ext cx="1122" cy="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251" y="2180"/>
              <a:ext cx="98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Unseen Data</a:t>
              </a:r>
            </a:p>
          </p:txBody>
        </p:sp>
      </p:grp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6257925" y="3944938"/>
            <a:ext cx="2454275" cy="4572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2400">
                <a:latin typeface="Times New Roman" pitchFamily="18" charset="0"/>
              </a:rPr>
              <a:t>(Jeff, Professor, 4)</a:t>
            </a:r>
          </a:p>
        </p:txBody>
      </p:sp>
      <p:sp>
        <p:nvSpPr>
          <p:cNvPr id="66" name="Line 18"/>
          <p:cNvSpPr>
            <a:spLocks noChangeShapeType="1"/>
          </p:cNvSpPr>
          <p:nvPr/>
        </p:nvSpPr>
        <p:spPr bwMode="auto">
          <a:xfrm flipH="1">
            <a:off x="6119813" y="3586163"/>
            <a:ext cx="471487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7" name="Line 19"/>
          <p:cNvSpPr>
            <a:spLocks noChangeShapeType="1"/>
          </p:cNvSpPr>
          <p:nvPr/>
        </p:nvSpPr>
        <p:spPr bwMode="auto">
          <a:xfrm>
            <a:off x="8401050" y="3586163"/>
            <a:ext cx="363538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8" name="Freeform 67"/>
          <p:cNvSpPr>
            <a:spLocks/>
          </p:cNvSpPr>
          <p:nvPr/>
        </p:nvSpPr>
        <p:spPr bwMode="auto">
          <a:xfrm>
            <a:off x="3313113" y="1714500"/>
            <a:ext cx="901700" cy="593725"/>
          </a:xfrm>
          <a:custGeom>
            <a:avLst/>
            <a:gdLst>
              <a:gd name="T0" fmla="*/ 567 w 568"/>
              <a:gd name="T1" fmla="*/ 59 h 374"/>
              <a:gd name="T2" fmla="*/ 503 w 568"/>
              <a:gd name="T3" fmla="*/ 220 h 374"/>
              <a:gd name="T4" fmla="*/ 478 w 568"/>
              <a:gd name="T5" fmla="*/ 165 h 374"/>
              <a:gd name="T6" fmla="*/ 138 w 568"/>
              <a:gd name="T7" fmla="*/ 318 h 374"/>
              <a:gd name="T8" fmla="*/ 163 w 568"/>
              <a:gd name="T9" fmla="*/ 373 h 374"/>
              <a:gd name="T10" fmla="*/ 0 w 568"/>
              <a:gd name="T11" fmla="*/ 314 h 374"/>
              <a:gd name="T12" fmla="*/ 64 w 568"/>
              <a:gd name="T13" fmla="*/ 153 h 374"/>
              <a:gd name="T14" fmla="*/ 89 w 568"/>
              <a:gd name="T15" fmla="*/ 208 h 374"/>
              <a:gd name="T16" fmla="*/ 429 w 568"/>
              <a:gd name="T17" fmla="*/ 55 h 374"/>
              <a:gd name="T18" fmla="*/ 404 w 568"/>
              <a:gd name="T19" fmla="*/ 0 h 374"/>
              <a:gd name="T20" fmla="*/ 567 w 568"/>
              <a:gd name="T21" fmla="*/ 59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8" h="374">
                <a:moveTo>
                  <a:pt x="567" y="59"/>
                </a:moveTo>
                <a:lnTo>
                  <a:pt x="503" y="220"/>
                </a:lnTo>
                <a:lnTo>
                  <a:pt x="478" y="165"/>
                </a:lnTo>
                <a:lnTo>
                  <a:pt x="138" y="318"/>
                </a:lnTo>
                <a:lnTo>
                  <a:pt x="163" y="373"/>
                </a:lnTo>
                <a:lnTo>
                  <a:pt x="0" y="314"/>
                </a:lnTo>
                <a:lnTo>
                  <a:pt x="64" y="153"/>
                </a:lnTo>
                <a:lnTo>
                  <a:pt x="89" y="208"/>
                </a:lnTo>
                <a:lnTo>
                  <a:pt x="429" y="55"/>
                </a:lnTo>
                <a:lnTo>
                  <a:pt x="404" y="0"/>
                </a:lnTo>
                <a:lnTo>
                  <a:pt x="567" y="59"/>
                </a:lnTo>
              </a:path>
            </a:pathLst>
          </a:custGeom>
          <a:solidFill>
            <a:srgbClr val="2597B8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pic>
        <p:nvPicPr>
          <p:cNvPr id="69" name="Picture 68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2388" y="5421313"/>
            <a:ext cx="7207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6173788" y="4641850"/>
            <a:ext cx="1525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2800">
                <a:latin typeface="Times New Roman" pitchFamily="18" charset="0"/>
              </a:rPr>
              <a:t>Tenured?</a:t>
            </a:r>
          </a:p>
        </p:txBody>
      </p:sp>
    </p:spTree>
    <p:extLst>
      <p:ext uri="{BB962C8B-B14F-4D97-AF65-F5344CB8AC3E}">
        <p14:creationId xmlns:p14="http://schemas.microsoft.com/office/powerpoint/2010/main" val="3036085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Supervised </a:t>
            </a:r>
            <a:r>
              <a:rPr lang="en-US" dirty="0" err="1" smtClean="0"/>
              <a:t>Vs</a:t>
            </a:r>
            <a:r>
              <a:rPr lang="en-US" dirty="0" smtClean="0"/>
              <a:t> Unsupervised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b="1" dirty="0"/>
              <a:t>Supervised learning (classification)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Supervision: The training data (observations, measurements, etc.) are accompanied by labels indicating the class of the observations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New data is classified based on the training set</a:t>
            </a:r>
          </a:p>
          <a:p>
            <a:pPr>
              <a:lnSpc>
                <a:spcPct val="120000"/>
              </a:lnSpc>
            </a:pPr>
            <a:r>
              <a:rPr lang="en-US" sz="2400" b="1" dirty="0"/>
              <a:t>Unsupervised learning (clustering)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The class labels of training data is unknown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Given a set of measurements, observations, etc. with the aim of establishing the existence of classes or clusters in the data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629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Data cleaning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Preprocess data in order to reduce noise and handle missing values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Relevance analysis (feature selection)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Remove the irrelevant or redundant attributes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Data transformation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Generalize and/or normalize data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Accuracy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classifier accuracy: predicting class label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predictor accuracy: guessing value of predicted attributes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Speed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time to construct the model (training time)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time to use the model (classification/prediction time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197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Robustness: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handling </a:t>
            </a:r>
            <a:r>
              <a:rPr lang="en-US" sz="2000" dirty="0"/>
              <a:t>noise and missing values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Scalability: </a:t>
            </a:r>
            <a:endParaRPr lang="en-US" sz="2400" b="1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efficiency </a:t>
            </a:r>
            <a:r>
              <a:rPr lang="en-US" sz="2000" dirty="0"/>
              <a:t>in disk-resident databases 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Interpretability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understanding and insight provided by the model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Other measures, e.g., goodness of rules, such as decision tree size or compactness of classification rules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024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2432</Words>
  <Application>Microsoft Office PowerPoint</Application>
  <PresentationFormat>On-screen Show (4:3)</PresentationFormat>
  <Paragraphs>546</Paragraphs>
  <Slides>42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Office Theme</vt:lpstr>
      <vt:lpstr>Equation</vt:lpstr>
      <vt:lpstr>Document</vt:lpstr>
      <vt:lpstr>Worksheet</vt:lpstr>
      <vt:lpstr>Classification and Clustering</vt:lpstr>
      <vt:lpstr>Classification</vt:lpstr>
      <vt:lpstr>Classification Vs. Prediction</vt:lpstr>
      <vt:lpstr>Classification: A Two Step Process</vt:lpstr>
      <vt:lpstr>Classification: A Two Step Process</vt:lpstr>
      <vt:lpstr>Classification: A Two Step Process</vt:lpstr>
      <vt:lpstr>Supervised Vs Unsupervised Learning</vt:lpstr>
      <vt:lpstr>Issues</vt:lpstr>
      <vt:lpstr>Issues</vt:lpstr>
      <vt:lpstr>Clustering</vt:lpstr>
      <vt:lpstr>Clustering</vt:lpstr>
      <vt:lpstr>What is Cluster Analysis</vt:lpstr>
      <vt:lpstr>Know What by Cluster Analysis?</vt:lpstr>
      <vt:lpstr>Know What by Cluster Analysis?</vt:lpstr>
      <vt:lpstr>Typical Requirements of Clustering in DM</vt:lpstr>
      <vt:lpstr>Types of Data in Cluster Analysis</vt:lpstr>
      <vt:lpstr>Types of Data in Cluster Analysis</vt:lpstr>
      <vt:lpstr>How to compute Dissimilarity of Objects?</vt:lpstr>
      <vt:lpstr>Interval-valued variables</vt:lpstr>
      <vt:lpstr>Similarity and Dissimilarity Between Objects</vt:lpstr>
      <vt:lpstr>Similarity and Dissimilarity Between Objects (Cont.)</vt:lpstr>
      <vt:lpstr>Binary Variables</vt:lpstr>
      <vt:lpstr>Dissimilarity between Binary Variables</vt:lpstr>
      <vt:lpstr>Nominal Variables</vt:lpstr>
      <vt:lpstr>Ordinal Variables</vt:lpstr>
      <vt:lpstr>Ratio-Scaled Variables</vt:lpstr>
      <vt:lpstr>Variables of Mixed Types</vt:lpstr>
      <vt:lpstr>Vector Objects</vt:lpstr>
      <vt:lpstr>Major Clustering Approaches</vt:lpstr>
      <vt:lpstr>Partitioning Algorithms: Basic Concept</vt:lpstr>
      <vt:lpstr>The K-Means Clustering Method </vt:lpstr>
      <vt:lpstr>The K-Means Clustering Method </vt:lpstr>
      <vt:lpstr>Comments on the K-Means Method</vt:lpstr>
      <vt:lpstr>Variations of the K-Means Method</vt:lpstr>
      <vt:lpstr>What Is the Problem of the K-Means Method?</vt:lpstr>
      <vt:lpstr>The K-Medoids Clustering Method</vt:lpstr>
      <vt:lpstr>A Typical K-Medoids Algorithm (PAM)</vt:lpstr>
      <vt:lpstr>PAM (Partitioning Around Medoids) (1987)</vt:lpstr>
      <vt:lpstr>PAM Clustering: Total swapping cost  TCih=jCjih</vt:lpstr>
      <vt:lpstr>Hierarchical Clustering</vt:lpstr>
      <vt:lpstr>AGNES (Agglomerative Nesting)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Description and Association Rule Mining</dc:title>
  <dc:creator>Shruti</dc:creator>
  <cp:lastModifiedBy>Shruti</cp:lastModifiedBy>
  <cp:revision>317</cp:revision>
  <dcterms:created xsi:type="dcterms:W3CDTF">2006-08-16T00:00:00Z</dcterms:created>
  <dcterms:modified xsi:type="dcterms:W3CDTF">2013-10-02T16:29:42Z</dcterms:modified>
</cp:coreProperties>
</file>